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av" ContentType="audio/x-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1" r:id="rId1"/>
  </p:sldMasterIdLst>
  <p:sldIdLst>
    <p:sldId id="300" r:id="rId2"/>
    <p:sldId id="301" r:id="rId3"/>
    <p:sldId id="313" r:id="rId4"/>
    <p:sldId id="312" r:id="rId5"/>
    <p:sldId id="314" r:id="rId6"/>
    <p:sldId id="315" r:id="rId7"/>
    <p:sldId id="276" r:id="rId8"/>
    <p:sldId id="277" r:id="rId9"/>
    <p:sldId id="278" r:id="rId10"/>
    <p:sldId id="279" r:id="rId11"/>
    <p:sldId id="280" r:id="rId12"/>
    <p:sldId id="281" r:id="rId13"/>
    <p:sldId id="282" r:id="rId14"/>
    <p:sldId id="331" r:id="rId15"/>
    <p:sldId id="284" r:id="rId16"/>
    <p:sldId id="262" r:id="rId17"/>
    <p:sldId id="330" r:id="rId18"/>
    <p:sldId id="286" r:id="rId19"/>
    <p:sldId id="324" r:id="rId20"/>
    <p:sldId id="325" r:id="rId21"/>
    <p:sldId id="321" r:id="rId22"/>
    <p:sldId id="320" r:id="rId23"/>
    <p:sldId id="326" r:id="rId24"/>
    <p:sldId id="327" r:id="rId25"/>
    <p:sldId id="328" r:id="rId26"/>
    <p:sldId id="322" r:id="rId27"/>
    <p:sldId id="329" r:id="rId28"/>
    <p:sldId id="334" r:id="rId29"/>
    <p:sldId id="269" r:id="rId30"/>
    <p:sldId id="333" r:id="rId31"/>
    <p:sldId id="318" r:id="rId32"/>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varScale="1">
        <p:scale>
          <a:sx n="67" d="100"/>
          <a:sy n="67" d="100"/>
        </p:scale>
        <p:origin x="-147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4152302E-E00A-4DEF-BA87-65E374309357}" type="slidenum">
              <a:rPr lang="en-US" altLang="zh-CN"/>
              <a:pPr/>
              <a:t>‹#›</a:t>
            </a:fld>
            <a:endParaRPr lang="en-US" altLang="zh-CN"/>
          </a:p>
        </p:txBody>
      </p:sp>
    </p:spTree>
    <p:extLst>
      <p:ext uri="{BB962C8B-B14F-4D97-AF65-F5344CB8AC3E}">
        <p14:creationId xmlns:p14="http://schemas.microsoft.com/office/powerpoint/2010/main" val="4163937642"/>
      </p:ext>
    </p:extLst>
  </p:cSld>
  <p:clrMapOvr>
    <a:masterClrMapping/>
  </p:clrMapOvr>
  <p:transitio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8D77E829-50C6-44F5-A8C7-8221E7104039}" type="slidenum">
              <a:rPr lang="en-US" altLang="zh-CN"/>
              <a:pPr/>
              <a:t>‹#›</a:t>
            </a:fld>
            <a:endParaRPr lang="en-US" altLang="zh-CN"/>
          </a:p>
        </p:txBody>
      </p:sp>
    </p:spTree>
    <p:extLst>
      <p:ext uri="{BB962C8B-B14F-4D97-AF65-F5344CB8AC3E}">
        <p14:creationId xmlns:p14="http://schemas.microsoft.com/office/powerpoint/2010/main" val="1518031751"/>
      </p:ext>
    </p:extLst>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532496D9-06AC-4640-A1BD-93E36BC52F10}" type="slidenum">
              <a:rPr lang="en-US" altLang="zh-CN"/>
              <a:pPr/>
              <a:t>‹#›</a:t>
            </a:fld>
            <a:endParaRPr lang="en-US" altLang="zh-CN"/>
          </a:p>
        </p:txBody>
      </p:sp>
    </p:spTree>
    <p:extLst>
      <p:ext uri="{BB962C8B-B14F-4D97-AF65-F5344CB8AC3E}">
        <p14:creationId xmlns:p14="http://schemas.microsoft.com/office/powerpoint/2010/main" val="1368857773"/>
      </p:ext>
    </p:extLst>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6D091C03-33A4-4AD9-B25B-0FD06B098E9A}" type="slidenum">
              <a:rPr lang="en-US" altLang="zh-CN"/>
              <a:pPr/>
              <a:t>‹#›</a:t>
            </a:fld>
            <a:endParaRPr lang="en-US" altLang="zh-CN"/>
          </a:p>
        </p:txBody>
      </p:sp>
    </p:spTree>
    <p:extLst>
      <p:ext uri="{BB962C8B-B14F-4D97-AF65-F5344CB8AC3E}">
        <p14:creationId xmlns:p14="http://schemas.microsoft.com/office/powerpoint/2010/main" val="3432556580"/>
      </p:ext>
    </p:extLst>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5D40BF67-A4BB-4465-8BDE-40A3733A8464}" type="slidenum">
              <a:rPr lang="en-US" altLang="zh-CN"/>
              <a:pPr/>
              <a:t>‹#›</a:t>
            </a:fld>
            <a:endParaRPr lang="en-US" altLang="zh-CN"/>
          </a:p>
        </p:txBody>
      </p:sp>
    </p:spTree>
    <p:extLst>
      <p:ext uri="{BB962C8B-B14F-4D97-AF65-F5344CB8AC3E}">
        <p14:creationId xmlns:p14="http://schemas.microsoft.com/office/powerpoint/2010/main" val="1259702882"/>
      </p:ext>
    </p:extLst>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9E1DAD21-35BE-466F-8848-DE6EBD758F52}" type="slidenum">
              <a:rPr lang="en-US" altLang="zh-CN"/>
              <a:pPr/>
              <a:t>‹#›</a:t>
            </a:fld>
            <a:endParaRPr lang="en-US" altLang="zh-CN"/>
          </a:p>
        </p:txBody>
      </p:sp>
    </p:spTree>
    <p:extLst>
      <p:ext uri="{BB962C8B-B14F-4D97-AF65-F5344CB8AC3E}">
        <p14:creationId xmlns:p14="http://schemas.microsoft.com/office/powerpoint/2010/main" val="4068702977"/>
      </p:ext>
    </p:extLst>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1A3BD7CE-0166-445B-B5A6-4C3D0170C35C}" type="slidenum">
              <a:rPr lang="en-US" altLang="zh-CN"/>
              <a:pPr/>
              <a:t>‹#›</a:t>
            </a:fld>
            <a:endParaRPr lang="en-US" altLang="zh-CN"/>
          </a:p>
        </p:txBody>
      </p:sp>
    </p:spTree>
    <p:extLst>
      <p:ext uri="{BB962C8B-B14F-4D97-AF65-F5344CB8AC3E}">
        <p14:creationId xmlns:p14="http://schemas.microsoft.com/office/powerpoint/2010/main" val="1137710697"/>
      </p:ext>
    </p:extLst>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6EF5FA67-F53D-43DA-8F66-59893186883B}" type="slidenum">
              <a:rPr lang="en-US" altLang="zh-CN"/>
              <a:pPr/>
              <a:t>‹#›</a:t>
            </a:fld>
            <a:endParaRPr lang="en-US" altLang="zh-CN"/>
          </a:p>
        </p:txBody>
      </p:sp>
    </p:spTree>
    <p:extLst>
      <p:ext uri="{BB962C8B-B14F-4D97-AF65-F5344CB8AC3E}">
        <p14:creationId xmlns:p14="http://schemas.microsoft.com/office/powerpoint/2010/main" val="4090469873"/>
      </p:ext>
    </p:extLst>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9EB15794-159C-4FEC-817B-7115C762D227}" type="slidenum">
              <a:rPr lang="en-US" altLang="zh-CN"/>
              <a:pPr/>
              <a:t>‹#›</a:t>
            </a:fld>
            <a:endParaRPr lang="en-US" altLang="zh-CN"/>
          </a:p>
        </p:txBody>
      </p:sp>
    </p:spTree>
    <p:extLst>
      <p:ext uri="{BB962C8B-B14F-4D97-AF65-F5344CB8AC3E}">
        <p14:creationId xmlns:p14="http://schemas.microsoft.com/office/powerpoint/2010/main" val="3131815334"/>
      </p:ext>
    </p:extLst>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BAD15943-4AEA-4678-B19D-0B2F33D649DC}" type="slidenum">
              <a:rPr lang="en-US" altLang="zh-CN"/>
              <a:pPr/>
              <a:t>‹#›</a:t>
            </a:fld>
            <a:endParaRPr lang="en-US" altLang="zh-CN"/>
          </a:p>
        </p:txBody>
      </p:sp>
    </p:spTree>
    <p:extLst>
      <p:ext uri="{BB962C8B-B14F-4D97-AF65-F5344CB8AC3E}">
        <p14:creationId xmlns:p14="http://schemas.microsoft.com/office/powerpoint/2010/main" val="2259901756"/>
      </p:ext>
    </p:extLst>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42EE5FE9-2D2C-4C79-BBD8-8809B8E39991}" type="slidenum">
              <a:rPr lang="en-US" altLang="zh-CN"/>
              <a:pPr/>
              <a:t>‹#›</a:t>
            </a:fld>
            <a:endParaRPr lang="en-US" altLang="zh-CN"/>
          </a:p>
        </p:txBody>
      </p:sp>
    </p:spTree>
    <p:extLst>
      <p:ext uri="{BB962C8B-B14F-4D97-AF65-F5344CB8AC3E}">
        <p14:creationId xmlns:p14="http://schemas.microsoft.com/office/powerpoint/2010/main" val="1044630384"/>
      </p:ext>
    </p:extLst>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22"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35523"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3552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23552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23552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80EDD17F-5985-4F01-BF59-AC99B65BE25B}"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transition spd="slow">
    <p:wipe dir="d"/>
  </p:transition>
  <p:timing>
    <p:tnLst>
      <p:par>
        <p:cTn id="1" dur="indefinite" restart="never" nodeType="tmRoot"/>
      </p:par>
    </p:tnLst>
  </p:timing>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bbxpp.com/FLASH/knowledge/class109/200410/1091.html" TargetMode="Externa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7.xml"/><Relationship Id="rId1" Type="http://schemas.openxmlformats.org/officeDocument/2006/relationships/slideLayout" Target="../slideLayouts/slideLayout7.xml"/><Relationship Id="rId4" Type="http://schemas.openxmlformats.org/officeDocument/2006/relationships/slide" Target="slide9.xml"/></Relationships>
</file>

<file path=ppt/slides/_rels/slide11.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slide" Target="slide23.xml"/><Relationship Id="rId4" Type="http://schemas.openxmlformats.org/officeDocument/2006/relationships/slide" Target="slide25.xml"/></Relationships>
</file>

<file path=ppt/slides/_rels/slide23.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slide" Target="slide26.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4.png"/><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tupian.hudong.com/s/%E5%86%AF%E9%A1%BA%E5%BC%9F/xgtupian/1/1"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3"/>
          <p:cNvSpPr txBox="1">
            <a:spLocks noChangeArrowheads="1"/>
          </p:cNvSpPr>
          <p:nvPr/>
        </p:nvSpPr>
        <p:spPr bwMode="auto">
          <a:xfrm>
            <a:off x="4572000" y="549275"/>
            <a:ext cx="4267200" cy="565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4800" b="1">
                <a:solidFill>
                  <a:srgbClr val="FF3399"/>
                </a:solidFill>
                <a:latin typeface="华文新魏" panose="02010800040101010101" pitchFamily="2" charset="-122"/>
                <a:ea typeface="华文新魏" panose="02010800040101010101" pitchFamily="2" charset="-122"/>
              </a:rPr>
              <a:t> </a:t>
            </a:r>
            <a:r>
              <a:rPr lang="en-US" altLang="zh-CN" sz="4800" b="1">
                <a:ea typeface="隶书" panose="02010509060101010101" pitchFamily="49" charset="-122"/>
              </a:rPr>
              <a:t>《</a:t>
            </a:r>
            <a:r>
              <a:rPr lang="zh-CN" altLang="en-US" sz="4800" b="1">
                <a:ea typeface="隶书" panose="02010509060101010101" pitchFamily="49" charset="-122"/>
              </a:rPr>
              <a:t>游  子   吟</a:t>
            </a:r>
            <a:r>
              <a:rPr lang="en-US" altLang="zh-CN" sz="4800" b="1">
                <a:ea typeface="隶书" panose="02010509060101010101" pitchFamily="49" charset="-122"/>
              </a:rPr>
              <a:t>》</a:t>
            </a:r>
            <a:endParaRPr lang="en-US" altLang="zh-CN" sz="3600">
              <a:ea typeface="隶书" panose="02010509060101010101" pitchFamily="49" charset="-122"/>
            </a:endParaRPr>
          </a:p>
          <a:p>
            <a:pPr algn="ctr">
              <a:spcBef>
                <a:spcPct val="20000"/>
              </a:spcBef>
            </a:pPr>
            <a:r>
              <a:rPr lang="zh-CN" altLang="en-US" sz="2800"/>
              <a:t>唐</a:t>
            </a:r>
            <a:r>
              <a:rPr lang="en-US" altLang="zh-CN" sz="2800"/>
              <a:t>·</a:t>
            </a:r>
            <a:r>
              <a:rPr lang="zh-CN" altLang="en-US" sz="2800"/>
              <a:t>孟郊</a:t>
            </a:r>
            <a:r>
              <a:rPr kumimoji="1" lang="zh-CN" altLang="en-US" sz="3600" b="1">
                <a:latin typeface="楷体_GB2312" pitchFamily="49" charset="-122"/>
                <a:ea typeface="楷体_GB2312" pitchFamily="49" charset="-122"/>
              </a:rPr>
              <a:t> </a:t>
            </a:r>
          </a:p>
          <a:p>
            <a:pPr algn="ctr">
              <a:spcBef>
                <a:spcPct val="20000"/>
              </a:spcBef>
            </a:pPr>
            <a:r>
              <a:rPr kumimoji="1" lang="zh-CN" altLang="en-US" sz="3600" b="1">
                <a:latin typeface="楷体_GB2312" pitchFamily="49" charset="-122"/>
                <a:ea typeface="楷体_GB2312" pitchFamily="49" charset="-122"/>
              </a:rPr>
              <a:t>  慈母手中线，</a:t>
            </a:r>
          </a:p>
          <a:p>
            <a:pPr algn="ctr">
              <a:spcBef>
                <a:spcPct val="20000"/>
              </a:spcBef>
            </a:pPr>
            <a:r>
              <a:rPr kumimoji="1" lang="zh-CN" altLang="en-US" sz="3600" b="1">
                <a:latin typeface="楷体_GB2312" pitchFamily="49" charset="-122"/>
                <a:ea typeface="楷体_GB2312" pitchFamily="49" charset="-122"/>
              </a:rPr>
              <a:t>  游子身上衣</a:t>
            </a:r>
            <a:r>
              <a:rPr kumimoji="1" lang="zh-CN" altLang="en-US" b="1"/>
              <a:t>。</a:t>
            </a:r>
            <a:endParaRPr kumimoji="1" lang="zh-CN" altLang="en-US" sz="3600" b="1">
              <a:latin typeface="楷体_GB2312" pitchFamily="49" charset="-122"/>
              <a:ea typeface="楷体_GB2312" pitchFamily="49" charset="-122"/>
            </a:endParaRPr>
          </a:p>
          <a:p>
            <a:pPr algn="ctr">
              <a:spcBef>
                <a:spcPct val="20000"/>
              </a:spcBef>
            </a:pPr>
            <a:r>
              <a:rPr kumimoji="1" lang="zh-CN" altLang="en-US" sz="3600" b="1">
                <a:latin typeface="楷体_GB2312" pitchFamily="49" charset="-122"/>
                <a:ea typeface="楷体_GB2312" pitchFamily="49" charset="-122"/>
              </a:rPr>
              <a:t>   临行密密缝，</a:t>
            </a:r>
          </a:p>
          <a:p>
            <a:pPr algn="ctr">
              <a:spcBef>
                <a:spcPct val="20000"/>
              </a:spcBef>
            </a:pPr>
            <a:r>
              <a:rPr kumimoji="1" lang="zh-CN" altLang="en-US" sz="3600" b="1">
                <a:latin typeface="楷体_GB2312" pitchFamily="49" charset="-122"/>
                <a:ea typeface="楷体_GB2312" pitchFamily="49" charset="-122"/>
              </a:rPr>
              <a:t>   意恐迟迟归。</a:t>
            </a:r>
          </a:p>
          <a:p>
            <a:pPr algn="ctr">
              <a:spcBef>
                <a:spcPct val="20000"/>
              </a:spcBef>
            </a:pPr>
            <a:r>
              <a:rPr kumimoji="1" lang="zh-CN" altLang="en-US" sz="3600" b="1">
                <a:latin typeface="楷体_GB2312" pitchFamily="49" charset="-122"/>
                <a:ea typeface="楷体_GB2312" pitchFamily="49" charset="-122"/>
              </a:rPr>
              <a:t>   谁言寸草心，</a:t>
            </a:r>
          </a:p>
          <a:p>
            <a:pPr algn="ctr">
              <a:spcBef>
                <a:spcPct val="20000"/>
              </a:spcBef>
            </a:pPr>
            <a:r>
              <a:rPr kumimoji="1" lang="zh-CN" altLang="en-US" sz="3600" b="1">
                <a:latin typeface="楷体_GB2312" pitchFamily="49" charset="-122"/>
                <a:ea typeface="楷体_GB2312" pitchFamily="49" charset="-122"/>
              </a:rPr>
              <a:t>   报得三春晖？</a:t>
            </a:r>
            <a:r>
              <a:rPr lang="zh-CN" altLang="en-US" sz="4800" b="1">
                <a:ea typeface="隶书" panose="02010509060101010101" pitchFamily="49" charset="-122"/>
                <a:hlinkClick r:id="rId2"/>
              </a:rPr>
              <a:t> </a:t>
            </a:r>
            <a:endParaRPr lang="zh-CN" altLang="en-US" sz="4800" b="1">
              <a:ea typeface="隶书" panose="02010509060101010101" pitchFamily="49" charset="-122"/>
            </a:endParaRPr>
          </a:p>
        </p:txBody>
      </p:sp>
      <p:sp>
        <p:nvSpPr>
          <p:cNvPr id="47107" name="Rectangle 5"/>
          <p:cNvSpPr>
            <a:spLocks noChangeArrowheads="1"/>
          </p:cNvSpPr>
          <p:nvPr/>
        </p:nvSpPr>
        <p:spPr bwMode="auto">
          <a:xfrm>
            <a:off x="1588" y="10366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47108" name="Rectangle 7"/>
          <p:cNvSpPr>
            <a:spLocks noChangeArrowheads="1"/>
          </p:cNvSpPr>
          <p:nvPr/>
        </p:nvSpPr>
        <p:spPr bwMode="auto">
          <a:xfrm>
            <a:off x="1588" y="10366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pic>
        <p:nvPicPr>
          <p:cNvPr id="47109" name="Picture 12" descr="游子吟"/>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389313"/>
            <a:ext cx="4800600" cy="346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0" name="Picture 13" descr="孟郊"/>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6013" y="188913"/>
            <a:ext cx="2519362"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WordArt 2"/>
          <p:cNvSpPr>
            <a:spLocks noChangeArrowheads="1" noChangeShapeType="1" noTextEdit="1"/>
          </p:cNvSpPr>
          <p:nvPr/>
        </p:nvSpPr>
        <p:spPr bwMode="auto">
          <a:xfrm>
            <a:off x="1258888" y="404813"/>
            <a:ext cx="2735262" cy="1223962"/>
          </a:xfrm>
          <a:prstGeom prst="rect">
            <a:avLst/>
          </a:prstGeom>
        </p:spPr>
        <p:txBody>
          <a:bodyPr wrap="none" fromWordArt="1">
            <a:prstTxWarp prst="textDoubleWave1">
              <a:avLst>
                <a:gd name="adj1" fmla="val 6500"/>
                <a:gd name="adj2" fmla="val 0"/>
              </a:avLst>
            </a:prstTxWarp>
          </a:bodyPr>
          <a:lstStyle/>
          <a:p>
            <a:pPr algn="ctr"/>
            <a:r>
              <a:rPr lang="zh-CN" altLang="en-US" sz="3600" b="1" kern="10" spc="-360">
                <a:ln w="12700">
                  <a:solidFill>
                    <a:srgbClr val="000099"/>
                  </a:solidFill>
                  <a:round/>
                  <a:headEnd/>
                  <a:tailEnd/>
                </a:ln>
                <a:solidFill>
                  <a:srgbClr val="33CCFF"/>
                </a:solidFill>
                <a:effectLst>
                  <a:outerShdw dist="102391" dir="19815307" algn="ctr" rotWithShape="0">
                    <a:srgbClr val="000099"/>
                  </a:outerShdw>
                </a:effectLst>
                <a:latin typeface="黑体" panose="02010609060101010101" pitchFamily="49" charset="-122"/>
                <a:ea typeface="黑体" panose="02010609060101010101" pitchFamily="49" charset="-122"/>
              </a:rPr>
              <a:t>讨论交流</a:t>
            </a:r>
          </a:p>
        </p:txBody>
      </p:sp>
      <p:sp>
        <p:nvSpPr>
          <p:cNvPr id="25603" name="Rectangle 3"/>
          <p:cNvSpPr>
            <a:spLocks noChangeArrowheads="1"/>
          </p:cNvSpPr>
          <p:nvPr/>
        </p:nvSpPr>
        <p:spPr bwMode="auto">
          <a:xfrm>
            <a:off x="0" y="1700213"/>
            <a:ext cx="8893175" cy="387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5000"/>
              </a:lnSpc>
            </a:pPr>
            <a:r>
              <a:rPr lang="en-US" altLang="zh-CN" sz="3600" b="1">
                <a:solidFill>
                  <a:srgbClr val="FF0000"/>
                </a:solidFill>
                <a:latin typeface="黑体" panose="02010609060101010101" pitchFamily="49" charset="-122"/>
                <a:ea typeface="黑体" panose="02010609060101010101" pitchFamily="49" charset="-122"/>
              </a:rPr>
              <a:t>  </a:t>
            </a:r>
            <a:r>
              <a:rPr lang="zh-CN" altLang="en-US" sz="3600" b="1">
                <a:solidFill>
                  <a:srgbClr val="FF0000"/>
                </a:solidFill>
                <a:latin typeface="黑体" panose="02010609060101010101" pitchFamily="49" charset="-122"/>
                <a:ea typeface="黑体" panose="02010609060101010101" pitchFamily="49" charset="-122"/>
              </a:rPr>
              <a:t>写了母亲三个方面的事（概括）</a:t>
            </a:r>
            <a:r>
              <a:rPr lang="zh-CN" altLang="en-US" sz="4000" b="1">
                <a:solidFill>
                  <a:srgbClr val="FF0000"/>
                </a:solidFill>
                <a:latin typeface="黑体" panose="02010609060101010101" pitchFamily="49" charset="-122"/>
                <a:ea typeface="黑体" panose="02010609060101010101" pitchFamily="49" charset="-122"/>
              </a:rPr>
              <a:t>：</a:t>
            </a:r>
          </a:p>
          <a:p>
            <a:pPr>
              <a:lnSpc>
                <a:spcPct val="135000"/>
              </a:lnSpc>
            </a:pPr>
            <a:r>
              <a:rPr lang="zh-CN" altLang="en-US" sz="3600" b="1">
                <a:latin typeface="黑体" panose="02010609060101010101" pitchFamily="49" charset="-122"/>
                <a:ea typeface="黑体" panose="02010609060101010101" pitchFamily="49" charset="-122"/>
              </a:rPr>
              <a:t>  </a:t>
            </a:r>
            <a:r>
              <a:rPr lang="zh-CN" altLang="en-US" sz="3600" b="1">
                <a:latin typeface="黑体" panose="02010609060101010101" pitchFamily="49" charset="-122"/>
                <a:ea typeface="黑体" panose="02010609060101010101" pitchFamily="49" charset="-122"/>
                <a:hlinkClick r:id="rId2" action="ppaction://hlinksldjump"/>
              </a:rPr>
              <a:t>一</a:t>
            </a:r>
            <a:r>
              <a:rPr lang="zh-CN" altLang="en-US" sz="3600" b="1">
                <a:latin typeface="黑体" panose="02010609060101010101" pitchFamily="49" charset="-122"/>
                <a:ea typeface="黑体" panose="02010609060101010101" pitchFamily="49" charset="-122"/>
              </a:rPr>
              <a:t>是对</a:t>
            </a:r>
            <a:r>
              <a:rPr lang="zh-CN" altLang="en-US" sz="3600" b="1">
                <a:ea typeface="黑体" panose="02010609060101010101" pitchFamily="49" charset="-122"/>
              </a:rPr>
              <a:t>“</a:t>
            </a:r>
            <a:r>
              <a:rPr lang="zh-CN" altLang="en-US" sz="3600" b="1">
                <a:latin typeface="黑体" panose="02010609060101010101" pitchFamily="49" charset="-122"/>
                <a:ea typeface="黑体" panose="02010609060101010101" pitchFamily="49" charset="-122"/>
              </a:rPr>
              <a:t>我</a:t>
            </a:r>
            <a:r>
              <a:rPr lang="zh-CN" altLang="en-US" sz="3600" b="1">
                <a:ea typeface="黑体" panose="02010609060101010101" pitchFamily="49" charset="-122"/>
              </a:rPr>
              <a:t>”</a:t>
            </a:r>
            <a:r>
              <a:rPr lang="zh-CN" altLang="en-US" sz="3600" b="1">
                <a:latin typeface="黑体" panose="02010609060101010101" pitchFamily="49" charset="-122"/>
                <a:ea typeface="黑体" panose="02010609060101010101" pitchFamily="49" charset="-122"/>
              </a:rPr>
              <a:t>的管教；</a:t>
            </a:r>
          </a:p>
          <a:p>
            <a:pPr>
              <a:lnSpc>
                <a:spcPct val="135000"/>
              </a:lnSpc>
            </a:pPr>
            <a:r>
              <a:rPr lang="zh-CN" altLang="en-US" sz="3600" b="1">
                <a:latin typeface="黑体" panose="02010609060101010101" pitchFamily="49" charset="-122"/>
                <a:ea typeface="黑体" panose="02010609060101010101" pitchFamily="49" charset="-122"/>
              </a:rPr>
              <a:t>  </a:t>
            </a:r>
            <a:r>
              <a:rPr lang="zh-CN" altLang="en-US" sz="3600" b="1">
                <a:latin typeface="黑体" panose="02010609060101010101" pitchFamily="49" charset="-122"/>
                <a:ea typeface="黑体" panose="02010609060101010101" pitchFamily="49" charset="-122"/>
                <a:hlinkClick r:id="rId3" action="ppaction://hlinksldjump"/>
              </a:rPr>
              <a:t>二</a:t>
            </a:r>
            <a:r>
              <a:rPr lang="zh-CN" altLang="en-US" sz="3600" b="1">
                <a:latin typeface="黑体" panose="02010609060101010101" pitchFamily="49" charset="-122"/>
                <a:ea typeface="黑体" panose="02010609060101010101" pitchFamily="49" charset="-122"/>
              </a:rPr>
              <a:t>是作为当家的后母如何处理家庭的</a:t>
            </a:r>
          </a:p>
          <a:p>
            <a:pPr>
              <a:lnSpc>
                <a:spcPct val="135000"/>
              </a:lnSpc>
            </a:pPr>
            <a:r>
              <a:rPr lang="zh-CN" altLang="en-US" sz="3600" b="1">
                <a:latin typeface="黑体" panose="02010609060101010101" pitchFamily="49" charset="-122"/>
                <a:ea typeface="黑体" panose="02010609060101010101" pitchFamily="49" charset="-122"/>
              </a:rPr>
              <a:t>难事和矛盾；     </a:t>
            </a:r>
          </a:p>
          <a:p>
            <a:pPr>
              <a:lnSpc>
                <a:spcPct val="135000"/>
              </a:lnSpc>
            </a:pPr>
            <a:r>
              <a:rPr lang="zh-CN" altLang="en-US" sz="3600" b="1">
                <a:latin typeface="黑体" panose="02010609060101010101" pitchFamily="49" charset="-122"/>
                <a:ea typeface="黑体" panose="02010609060101010101" pitchFamily="49" charset="-122"/>
              </a:rPr>
              <a:t>  </a:t>
            </a:r>
            <a:r>
              <a:rPr lang="zh-CN" altLang="en-US" sz="3600" b="1">
                <a:latin typeface="黑体" panose="02010609060101010101" pitchFamily="49" charset="-122"/>
                <a:ea typeface="黑体" panose="02010609060101010101" pitchFamily="49" charset="-122"/>
                <a:hlinkClick r:id="rId4" action="ppaction://hlinksldjump"/>
              </a:rPr>
              <a:t>三</a:t>
            </a:r>
            <a:r>
              <a:rPr lang="zh-CN" altLang="en-US" sz="3600" b="1">
                <a:latin typeface="黑体" panose="02010609060101010101" pitchFamily="49" charset="-122"/>
                <a:ea typeface="黑体" panose="02010609060101010101" pitchFamily="49" charset="-122"/>
              </a:rPr>
              <a:t>是如何对待他人对自己人格的侮辱。</a:t>
            </a:r>
          </a:p>
        </p:txBody>
      </p:sp>
      <p:sp>
        <p:nvSpPr>
          <p:cNvPr id="25604" name="Text Box 4"/>
          <p:cNvSpPr txBox="1">
            <a:spLocks noChangeArrowheads="1"/>
          </p:cNvSpPr>
          <p:nvPr/>
        </p:nvSpPr>
        <p:spPr bwMode="auto">
          <a:xfrm>
            <a:off x="2555875" y="5734050"/>
            <a:ext cx="15113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zh-CN"/>
          </a:p>
        </p:txBody>
      </p:sp>
      <p:sp>
        <p:nvSpPr>
          <p:cNvPr id="25605" name="Text Box 5"/>
          <p:cNvSpPr txBox="1">
            <a:spLocks noChangeArrowheads="1"/>
          </p:cNvSpPr>
          <p:nvPr/>
        </p:nvSpPr>
        <p:spPr bwMode="auto">
          <a:xfrm>
            <a:off x="5105400" y="2743200"/>
            <a:ext cx="187166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4000" b="1">
                <a:solidFill>
                  <a:srgbClr val="FF0000"/>
                </a:solidFill>
              </a:rPr>
              <a:t>(5-7)</a:t>
            </a:r>
          </a:p>
        </p:txBody>
      </p:sp>
      <p:sp>
        <p:nvSpPr>
          <p:cNvPr id="25606" name="Text Box 6"/>
          <p:cNvSpPr txBox="1">
            <a:spLocks noChangeArrowheads="1"/>
          </p:cNvSpPr>
          <p:nvPr/>
        </p:nvSpPr>
        <p:spPr bwMode="auto">
          <a:xfrm>
            <a:off x="3352800" y="4191000"/>
            <a:ext cx="1727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4000" b="1">
                <a:solidFill>
                  <a:srgbClr val="FF0000"/>
                </a:solidFill>
              </a:rPr>
              <a:t>(8-11)</a:t>
            </a:r>
          </a:p>
        </p:txBody>
      </p:sp>
      <p:sp>
        <p:nvSpPr>
          <p:cNvPr id="25607" name="Text Box 7"/>
          <p:cNvSpPr txBox="1">
            <a:spLocks noChangeArrowheads="1"/>
          </p:cNvSpPr>
          <p:nvPr/>
        </p:nvSpPr>
        <p:spPr bwMode="auto">
          <a:xfrm>
            <a:off x="8027988" y="4868863"/>
            <a:ext cx="15113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4000" b="1">
                <a:solidFill>
                  <a:srgbClr val="FF0000"/>
                </a:solidFill>
              </a:rPr>
              <a:t>(12)</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Effect transition="in" filter="blinds(horizontal)">
                                      <p:cBhvr>
                                        <p:cTn id="7" dur="500"/>
                                        <p:tgtEl>
                                          <p:spTgt spid="2560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25603">
                                            <p:txEl>
                                              <p:pRg st="1" end="1"/>
                                            </p:txEl>
                                          </p:spTgt>
                                        </p:tgtEl>
                                        <p:attrNameLst>
                                          <p:attrName>style.visibility</p:attrName>
                                        </p:attrNameLst>
                                      </p:cBhvr>
                                      <p:to>
                                        <p:strVal val="visible"/>
                                      </p:to>
                                    </p:set>
                                    <p:animEffect transition="in" filter="box(in)">
                                      <p:cBhvr>
                                        <p:cTn id="12" dur="500"/>
                                        <p:tgtEl>
                                          <p:spTgt spid="2560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25603">
                                            <p:txEl>
                                              <p:pRg st="2" end="2"/>
                                            </p:txEl>
                                          </p:spTgt>
                                        </p:tgtEl>
                                        <p:attrNameLst>
                                          <p:attrName>style.visibility</p:attrName>
                                        </p:attrNameLst>
                                      </p:cBhvr>
                                      <p:to>
                                        <p:strVal val="visible"/>
                                      </p:to>
                                    </p:set>
                                    <p:animEffect transition="in" filter="diamond(in)">
                                      <p:cBhvr>
                                        <p:cTn id="17" dur="500"/>
                                        <p:tgtEl>
                                          <p:spTgt spid="25603">
                                            <p:txEl>
                                              <p:pRg st="2" end="2"/>
                                            </p:txEl>
                                          </p:spTgt>
                                        </p:tgtEl>
                                      </p:cBhvr>
                                    </p:animEffect>
                                  </p:childTnLst>
                                </p:cTn>
                              </p:par>
                              <p:par>
                                <p:cTn id="18" presetID="8" presetClass="entr" presetSubtype="16" fill="hold" nodeType="withEffect">
                                  <p:stCondLst>
                                    <p:cond delay="0"/>
                                  </p:stCondLst>
                                  <p:childTnLst>
                                    <p:set>
                                      <p:cBhvr>
                                        <p:cTn id="19" dur="1" fill="hold">
                                          <p:stCondLst>
                                            <p:cond delay="0"/>
                                          </p:stCondLst>
                                        </p:cTn>
                                        <p:tgtEl>
                                          <p:spTgt spid="25603">
                                            <p:txEl>
                                              <p:pRg st="3" end="3"/>
                                            </p:txEl>
                                          </p:spTgt>
                                        </p:tgtEl>
                                        <p:attrNameLst>
                                          <p:attrName>style.visibility</p:attrName>
                                        </p:attrNameLst>
                                      </p:cBhvr>
                                      <p:to>
                                        <p:strVal val="visible"/>
                                      </p:to>
                                    </p:set>
                                    <p:animEffect transition="in" filter="diamond(in)">
                                      <p:cBhvr>
                                        <p:cTn id="20" dur="500"/>
                                        <p:tgtEl>
                                          <p:spTgt spid="25603">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8" presetClass="entr" presetSubtype="16" fill="hold" nodeType="clickEffect">
                                  <p:stCondLst>
                                    <p:cond delay="0"/>
                                  </p:stCondLst>
                                  <p:childTnLst>
                                    <p:set>
                                      <p:cBhvr>
                                        <p:cTn id="24" dur="1" fill="hold">
                                          <p:stCondLst>
                                            <p:cond delay="0"/>
                                          </p:stCondLst>
                                        </p:cTn>
                                        <p:tgtEl>
                                          <p:spTgt spid="25603">
                                            <p:txEl>
                                              <p:pRg st="4" end="4"/>
                                            </p:txEl>
                                          </p:spTgt>
                                        </p:tgtEl>
                                        <p:attrNameLst>
                                          <p:attrName>style.visibility</p:attrName>
                                        </p:attrNameLst>
                                      </p:cBhvr>
                                      <p:to>
                                        <p:strVal val="visible"/>
                                      </p:to>
                                    </p:set>
                                    <p:animEffect transition="in" filter="diamond(in)">
                                      <p:cBhvr>
                                        <p:cTn id="25" dur="500"/>
                                        <p:tgtEl>
                                          <p:spTgt spid="25603">
                                            <p:txEl>
                                              <p:pRg st="4" end="4"/>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2" fill="hold" nodeType="clickEffect">
                                  <p:stCondLst>
                                    <p:cond delay="0"/>
                                  </p:stCondLst>
                                  <p:childTnLst>
                                    <p:set>
                                      <p:cBhvr>
                                        <p:cTn id="29" dur="1" fill="hold">
                                          <p:stCondLst>
                                            <p:cond delay="0"/>
                                          </p:stCondLst>
                                        </p:cTn>
                                        <p:tgtEl>
                                          <p:spTgt spid="25605">
                                            <p:txEl>
                                              <p:pRg st="0" end="0"/>
                                            </p:txEl>
                                          </p:spTgt>
                                        </p:tgtEl>
                                        <p:attrNameLst>
                                          <p:attrName>style.visibility</p:attrName>
                                        </p:attrNameLst>
                                      </p:cBhvr>
                                      <p:to>
                                        <p:strVal val="visible"/>
                                      </p:to>
                                    </p:set>
                                    <p:anim calcmode="lin" valueType="num">
                                      <p:cBhvr additive="base">
                                        <p:cTn id="30" dur="500" fill="hold"/>
                                        <p:tgtEl>
                                          <p:spTgt spid="25605">
                                            <p:txEl>
                                              <p:pRg st="0" end="0"/>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2560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2" fill="hold" nodeType="clickEffect">
                                  <p:stCondLst>
                                    <p:cond delay="0"/>
                                  </p:stCondLst>
                                  <p:childTnLst>
                                    <p:set>
                                      <p:cBhvr>
                                        <p:cTn id="35" dur="1" fill="hold">
                                          <p:stCondLst>
                                            <p:cond delay="0"/>
                                          </p:stCondLst>
                                        </p:cTn>
                                        <p:tgtEl>
                                          <p:spTgt spid="25606">
                                            <p:txEl>
                                              <p:pRg st="0" end="0"/>
                                            </p:txEl>
                                          </p:spTgt>
                                        </p:tgtEl>
                                        <p:attrNameLst>
                                          <p:attrName>style.visibility</p:attrName>
                                        </p:attrNameLst>
                                      </p:cBhvr>
                                      <p:to>
                                        <p:strVal val="visible"/>
                                      </p:to>
                                    </p:set>
                                    <p:anim calcmode="lin" valueType="num">
                                      <p:cBhvr additive="base">
                                        <p:cTn id="36" dur="500" fill="hold"/>
                                        <p:tgtEl>
                                          <p:spTgt spid="25606">
                                            <p:txEl>
                                              <p:pRg st="0" end="0"/>
                                            </p:txEl>
                                          </p:spTgt>
                                        </p:tgtEl>
                                        <p:attrNameLst>
                                          <p:attrName>ppt_x</p:attrName>
                                        </p:attrNameLst>
                                      </p:cBhvr>
                                      <p:tavLst>
                                        <p:tav tm="0">
                                          <p:val>
                                            <p:strVal val="1+#ppt_w/2"/>
                                          </p:val>
                                        </p:tav>
                                        <p:tav tm="100000">
                                          <p:val>
                                            <p:strVal val="#ppt_x"/>
                                          </p:val>
                                        </p:tav>
                                      </p:tavLst>
                                    </p:anim>
                                    <p:anim calcmode="lin" valueType="num">
                                      <p:cBhvr additive="base">
                                        <p:cTn id="37" dur="500" fill="hold"/>
                                        <p:tgtEl>
                                          <p:spTgt spid="2560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25607"/>
                                        </p:tgtEl>
                                        <p:attrNameLst>
                                          <p:attrName>style.visibility</p:attrName>
                                        </p:attrNameLst>
                                      </p:cBhvr>
                                      <p:to>
                                        <p:strVal val="visible"/>
                                      </p:to>
                                    </p:set>
                                    <p:anim calcmode="lin" valueType="num">
                                      <p:cBhvr additive="base">
                                        <p:cTn id="42" dur="500" fill="hold"/>
                                        <p:tgtEl>
                                          <p:spTgt spid="25607"/>
                                        </p:tgtEl>
                                        <p:attrNameLst>
                                          <p:attrName>ppt_x</p:attrName>
                                        </p:attrNameLst>
                                      </p:cBhvr>
                                      <p:tavLst>
                                        <p:tav tm="0">
                                          <p:val>
                                            <p:strVal val="0-#ppt_w/2"/>
                                          </p:val>
                                        </p:tav>
                                        <p:tav tm="100000">
                                          <p:val>
                                            <p:strVal val="#ppt_x"/>
                                          </p:val>
                                        </p:tav>
                                      </p:tavLst>
                                    </p:anim>
                                    <p:anim calcmode="lin" valueType="num">
                                      <p:cBhvr additive="base">
                                        <p:cTn id="43" dur="500" fill="hold"/>
                                        <p:tgtEl>
                                          <p:spTgt spid="256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7"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571500" y="1447800"/>
            <a:ext cx="7747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4000" b="1">
                <a:solidFill>
                  <a:srgbClr val="FF0000"/>
                </a:solidFill>
                <a:ea typeface="黑体" panose="02010609060101010101" pitchFamily="49" charset="-122"/>
              </a:rPr>
              <a:t>一、是对</a:t>
            </a:r>
            <a:r>
              <a:rPr lang="zh-CN" altLang="en-US" sz="4000" b="1">
                <a:solidFill>
                  <a:srgbClr val="660033"/>
                </a:solidFill>
                <a:ea typeface="黑体" panose="02010609060101010101" pitchFamily="49" charset="-122"/>
              </a:rPr>
              <a:t>“我”</a:t>
            </a:r>
            <a:r>
              <a:rPr lang="zh-CN" altLang="en-US" sz="4000" b="1">
                <a:solidFill>
                  <a:srgbClr val="FF0000"/>
                </a:solidFill>
                <a:ea typeface="黑体" panose="02010609060101010101" pitchFamily="49" charset="-122"/>
              </a:rPr>
              <a:t>的管教。（对我）</a:t>
            </a:r>
            <a:endParaRPr lang="zh-CN" altLang="en-US" sz="4400" b="1">
              <a:solidFill>
                <a:srgbClr val="FF0000"/>
              </a:solidFill>
              <a:ea typeface="黑体" panose="02010609060101010101" pitchFamily="49" charset="-122"/>
            </a:endParaRPr>
          </a:p>
        </p:txBody>
      </p:sp>
      <p:sp>
        <p:nvSpPr>
          <p:cNvPr id="26627" name="Rectangle 3"/>
          <p:cNvSpPr>
            <a:spLocks noChangeArrowheads="1"/>
          </p:cNvSpPr>
          <p:nvPr/>
        </p:nvSpPr>
        <p:spPr bwMode="auto">
          <a:xfrm>
            <a:off x="900113" y="4221163"/>
            <a:ext cx="37433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3600" b="1">
                <a:solidFill>
                  <a:srgbClr val="0000FF"/>
                </a:solidFill>
                <a:ea typeface="黑体" panose="02010609060101010101" pitchFamily="49" charset="-122"/>
              </a:rPr>
              <a:t>学习上的督促</a:t>
            </a:r>
            <a:endParaRPr lang="zh-CN" altLang="en-US" sz="4000" b="1">
              <a:solidFill>
                <a:srgbClr val="0000FF"/>
              </a:solidFill>
              <a:ea typeface="黑体" panose="02010609060101010101" pitchFamily="49" charset="-122"/>
            </a:endParaRPr>
          </a:p>
        </p:txBody>
      </p:sp>
      <p:sp>
        <p:nvSpPr>
          <p:cNvPr id="26628" name="Rectangle 4"/>
          <p:cNvSpPr>
            <a:spLocks noChangeArrowheads="1"/>
          </p:cNvSpPr>
          <p:nvPr/>
        </p:nvSpPr>
        <p:spPr bwMode="auto">
          <a:xfrm>
            <a:off x="4787900" y="4221163"/>
            <a:ext cx="38163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3600" b="1">
                <a:solidFill>
                  <a:srgbClr val="0000FF"/>
                </a:solidFill>
                <a:ea typeface="黑体" panose="02010609060101010101" pitchFamily="49" charset="-122"/>
              </a:rPr>
              <a:t>做人上的训导</a:t>
            </a:r>
            <a:endParaRPr lang="zh-CN" altLang="en-US" sz="4000" b="1">
              <a:solidFill>
                <a:srgbClr val="0000FF"/>
              </a:solidFill>
              <a:ea typeface="黑体" panose="02010609060101010101" pitchFamily="49" charset="-122"/>
            </a:endParaRPr>
          </a:p>
        </p:txBody>
      </p:sp>
      <p:sp>
        <p:nvSpPr>
          <p:cNvPr id="26629" name="Line 5"/>
          <p:cNvSpPr>
            <a:spLocks noChangeShapeType="1"/>
          </p:cNvSpPr>
          <p:nvPr/>
        </p:nvSpPr>
        <p:spPr bwMode="auto">
          <a:xfrm flipV="1">
            <a:off x="2411413" y="2349500"/>
            <a:ext cx="1655762" cy="1655763"/>
          </a:xfrm>
          <a:prstGeom prst="line">
            <a:avLst/>
          </a:prstGeom>
          <a:noFill/>
          <a:ln w="9525">
            <a:solidFill>
              <a:srgbClr val="66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630" name="Line 6"/>
          <p:cNvSpPr>
            <a:spLocks noChangeShapeType="1"/>
          </p:cNvSpPr>
          <p:nvPr/>
        </p:nvSpPr>
        <p:spPr bwMode="auto">
          <a:xfrm>
            <a:off x="4343400" y="2362200"/>
            <a:ext cx="1741488" cy="1643063"/>
          </a:xfrm>
          <a:prstGeom prst="line">
            <a:avLst/>
          </a:prstGeom>
          <a:noFill/>
          <a:ln w="9525">
            <a:solidFill>
              <a:srgbClr val="66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631" name="Text Box 7"/>
          <p:cNvSpPr txBox="1">
            <a:spLocks noChangeArrowheads="1"/>
          </p:cNvSpPr>
          <p:nvPr/>
        </p:nvSpPr>
        <p:spPr bwMode="auto">
          <a:xfrm>
            <a:off x="2195513" y="4941888"/>
            <a:ext cx="16557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4000" b="1">
                <a:solidFill>
                  <a:srgbClr val="FF0000"/>
                </a:solidFill>
              </a:rPr>
              <a:t>(5)</a:t>
            </a:r>
          </a:p>
        </p:txBody>
      </p:sp>
      <p:sp>
        <p:nvSpPr>
          <p:cNvPr id="26632" name="Text Box 8"/>
          <p:cNvSpPr txBox="1">
            <a:spLocks noChangeArrowheads="1"/>
          </p:cNvSpPr>
          <p:nvPr/>
        </p:nvSpPr>
        <p:spPr bwMode="auto">
          <a:xfrm>
            <a:off x="5867400" y="4941888"/>
            <a:ext cx="230346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4000" b="1">
                <a:solidFill>
                  <a:srgbClr val="FF0000"/>
                </a:solidFill>
              </a:rPr>
              <a:t>(6-7)</a:t>
            </a:r>
          </a:p>
        </p:txBody>
      </p:sp>
      <p:sp>
        <p:nvSpPr>
          <p:cNvPr id="26633" name="AutoShape 9">
            <a:hlinkClick r:id="rId2" action="ppaction://hlinksldjump" highlightClick="1"/>
          </p:cNvPr>
          <p:cNvSpPr>
            <a:spLocks noChangeArrowheads="1"/>
          </p:cNvSpPr>
          <p:nvPr/>
        </p:nvSpPr>
        <p:spPr bwMode="auto">
          <a:xfrm>
            <a:off x="8534400" y="6477000"/>
            <a:ext cx="304800" cy="381000"/>
          </a:xfrm>
          <a:prstGeom prst="actionButtonBeginning">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6634" name="Text Box 11"/>
          <p:cNvSpPr txBox="1">
            <a:spLocks noChangeArrowheads="1"/>
          </p:cNvSpPr>
          <p:nvPr/>
        </p:nvSpPr>
        <p:spPr bwMode="auto">
          <a:xfrm>
            <a:off x="684213" y="188913"/>
            <a:ext cx="2735262"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6000" b="1"/>
              <a:t>具体：</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6629"/>
                                        </p:tgtEl>
                                        <p:attrNameLst>
                                          <p:attrName>style.visibility</p:attrName>
                                        </p:attrNameLst>
                                      </p:cBhvr>
                                      <p:to>
                                        <p:strVal val="visible"/>
                                      </p:to>
                                    </p:set>
                                    <p:animEffect transition="in" filter="diamond(in)">
                                      <p:cBhvr>
                                        <p:cTn id="7" dur="500"/>
                                        <p:tgtEl>
                                          <p:spTgt spid="2662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6630"/>
                                        </p:tgtEl>
                                        <p:attrNameLst>
                                          <p:attrName>style.visibility</p:attrName>
                                        </p:attrNameLst>
                                      </p:cBhvr>
                                      <p:to>
                                        <p:strVal val="visible"/>
                                      </p:to>
                                    </p:set>
                                    <p:animEffect transition="in" filter="diamond(in)">
                                      <p:cBhvr>
                                        <p:cTn id="12" dur="500"/>
                                        <p:tgtEl>
                                          <p:spTgt spid="2663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26627"/>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26628"/>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26631"/>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266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autoUpdateAnimBg="0"/>
      <p:bldP spid="26628" grpId="0" autoUpdateAnimBg="0"/>
      <p:bldP spid="26629" grpId="0" animBg="1"/>
      <p:bldP spid="26630" grpId="0" animBg="1"/>
      <p:bldP spid="26631" grpId="0" autoUpdateAnimBg="0"/>
      <p:bldP spid="26632"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3635375" y="3141663"/>
            <a:ext cx="50038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3600" b="1">
                <a:solidFill>
                  <a:srgbClr val="0000FF"/>
                </a:solidFill>
                <a:ea typeface="黑体" panose="02010609060101010101" pitchFamily="49" charset="-122"/>
              </a:rPr>
              <a:t>②</a:t>
            </a:r>
            <a:r>
              <a:rPr lang="zh-CN" altLang="en-US" sz="3600" b="1">
                <a:solidFill>
                  <a:srgbClr val="0000FF"/>
                </a:solidFill>
                <a:ea typeface="黑体" panose="02010609060101010101" pitchFamily="49" charset="-122"/>
              </a:rPr>
              <a:t>如何与“我”的大嫂、二嫂相处和如何对待她们妯娌之间的矛盾。</a:t>
            </a:r>
          </a:p>
        </p:txBody>
      </p:sp>
      <p:sp>
        <p:nvSpPr>
          <p:cNvPr id="27651" name="Rectangle 3"/>
          <p:cNvSpPr>
            <a:spLocks noChangeArrowheads="1"/>
          </p:cNvSpPr>
          <p:nvPr/>
        </p:nvSpPr>
        <p:spPr bwMode="auto">
          <a:xfrm>
            <a:off x="3563938" y="836613"/>
            <a:ext cx="518477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3600" b="1">
                <a:solidFill>
                  <a:srgbClr val="0000FF"/>
                </a:solidFill>
                <a:ea typeface="黑体" panose="02010609060101010101" pitchFamily="49" charset="-122"/>
              </a:rPr>
              <a:t>①</a:t>
            </a:r>
            <a:r>
              <a:rPr lang="zh-CN" altLang="en-US" sz="3600" b="1">
                <a:solidFill>
                  <a:srgbClr val="0000FF"/>
                </a:solidFill>
                <a:ea typeface="黑体" panose="02010609060101010101" pitchFamily="49" charset="-122"/>
              </a:rPr>
              <a:t>如何在除夕之夜对付败家子大哥的债主。</a:t>
            </a:r>
          </a:p>
        </p:txBody>
      </p:sp>
      <p:sp>
        <p:nvSpPr>
          <p:cNvPr id="27652" name="Rectangle 4"/>
          <p:cNvSpPr>
            <a:spLocks noChangeArrowheads="1"/>
          </p:cNvSpPr>
          <p:nvPr/>
        </p:nvSpPr>
        <p:spPr bwMode="auto">
          <a:xfrm>
            <a:off x="684213" y="1628775"/>
            <a:ext cx="2232025"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3600" b="1">
                <a:solidFill>
                  <a:srgbClr val="FF0000"/>
                </a:solidFill>
                <a:ea typeface="黑体" panose="02010609060101010101" pitchFamily="49" charset="-122"/>
              </a:rPr>
              <a:t>二、是作为当家的后母如何处理</a:t>
            </a:r>
            <a:r>
              <a:rPr lang="zh-CN" altLang="en-US" sz="3600" b="1">
                <a:solidFill>
                  <a:srgbClr val="660033"/>
                </a:solidFill>
                <a:ea typeface="黑体" panose="02010609060101010101" pitchFamily="49" charset="-122"/>
              </a:rPr>
              <a:t>家庭</a:t>
            </a:r>
            <a:r>
              <a:rPr lang="zh-CN" altLang="en-US" sz="3600" b="1">
                <a:solidFill>
                  <a:srgbClr val="FF0000"/>
                </a:solidFill>
                <a:ea typeface="黑体" panose="02010609060101010101" pitchFamily="49" charset="-122"/>
              </a:rPr>
              <a:t>的难事和矛盾。（对家庭）</a:t>
            </a:r>
          </a:p>
        </p:txBody>
      </p:sp>
      <p:sp>
        <p:nvSpPr>
          <p:cNvPr id="27653" name="Line 5"/>
          <p:cNvSpPr>
            <a:spLocks noChangeShapeType="1"/>
          </p:cNvSpPr>
          <p:nvPr/>
        </p:nvSpPr>
        <p:spPr bwMode="auto">
          <a:xfrm flipV="1">
            <a:off x="2843213" y="1700213"/>
            <a:ext cx="792162" cy="1441450"/>
          </a:xfrm>
          <a:prstGeom prst="line">
            <a:avLst/>
          </a:prstGeom>
          <a:noFill/>
          <a:ln w="9525">
            <a:solidFill>
              <a:srgbClr val="66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54" name="Line 6"/>
          <p:cNvSpPr>
            <a:spLocks noChangeShapeType="1"/>
          </p:cNvSpPr>
          <p:nvPr/>
        </p:nvSpPr>
        <p:spPr bwMode="auto">
          <a:xfrm>
            <a:off x="2771775" y="3141663"/>
            <a:ext cx="936625" cy="1582737"/>
          </a:xfrm>
          <a:prstGeom prst="line">
            <a:avLst/>
          </a:prstGeom>
          <a:noFill/>
          <a:ln w="9525">
            <a:solidFill>
              <a:srgbClr val="66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55" name="Text Box 7"/>
          <p:cNvSpPr txBox="1">
            <a:spLocks noChangeArrowheads="1"/>
          </p:cNvSpPr>
          <p:nvPr/>
        </p:nvSpPr>
        <p:spPr bwMode="auto">
          <a:xfrm>
            <a:off x="5364163" y="1989138"/>
            <a:ext cx="2951162"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4000" b="1">
                <a:solidFill>
                  <a:srgbClr val="FF0000"/>
                </a:solidFill>
              </a:rPr>
              <a:t>(8) </a:t>
            </a:r>
            <a:r>
              <a:rPr lang="en-US" altLang="zh-CN" sz="800">
                <a:solidFill>
                  <a:schemeClr val="bg1"/>
                </a:solidFill>
              </a:rPr>
              <a:t>zx```xk</a:t>
            </a:r>
          </a:p>
          <a:p>
            <a:pPr>
              <a:spcBef>
                <a:spcPct val="50000"/>
              </a:spcBef>
            </a:pPr>
            <a:endParaRPr lang="en-US" altLang="zh-CN" sz="800" b="1">
              <a:solidFill>
                <a:srgbClr val="FF0000"/>
              </a:solidFill>
            </a:endParaRPr>
          </a:p>
        </p:txBody>
      </p:sp>
      <p:sp>
        <p:nvSpPr>
          <p:cNvPr id="27656" name="Text Box 8"/>
          <p:cNvSpPr txBox="1">
            <a:spLocks noChangeArrowheads="1"/>
          </p:cNvSpPr>
          <p:nvPr/>
        </p:nvSpPr>
        <p:spPr bwMode="auto">
          <a:xfrm>
            <a:off x="5219700" y="4941888"/>
            <a:ext cx="20161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4000" b="1">
                <a:solidFill>
                  <a:srgbClr val="FF0000"/>
                </a:solidFill>
              </a:rPr>
              <a:t>(9-11)</a:t>
            </a:r>
          </a:p>
        </p:txBody>
      </p:sp>
      <p:sp>
        <p:nvSpPr>
          <p:cNvPr id="27657" name="AutoShape 9">
            <a:hlinkClick r:id="rId2" action="ppaction://hlinksldjump" highlightClick="1"/>
          </p:cNvPr>
          <p:cNvSpPr>
            <a:spLocks noChangeArrowheads="1"/>
          </p:cNvSpPr>
          <p:nvPr/>
        </p:nvSpPr>
        <p:spPr bwMode="auto">
          <a:xfrm>
            <a:off x="8382000" y="6400800"/>
            <a:ext cx="609600" cy="457200"/>
          </a:xfrm>
          <a:prstGeom prst="actionButtonBeginning">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7653"/>
                                        </p:tgtEl>
                                        <p:attrNameLst>
                                          <p:attrName>style.visibility</p:attrName>
                                        </p:attrNameLst>
                                      </p:cBhvr>
                                      <p:to>
                                        <p:strVal val="visible"/>
                                      </p:to>
                                    </p:set>
                                    <p:animEffect transition="in" filter="box(in)">
                                      <p:cBhvr>
                                        <p:cTn id="7" dur="500"/>
                                        <p:tgtEl>
                                          <p:spTgt spid="2765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7654"/>
                                        </p:tgtEl>
                                        <p:attrNameLst>
                                          <p:attrName>style.visibility</p:attrName>
                                        </p:attrNameLst>
                                      </p:cBhvr>
                                      <p:to>
                                        <p:strVal val="visible"/>
                                      </p:to>
                                    </p:set>
                                    <p:animEffect transition="in" filter="box(in)">
                                      <p:cBhvr>
                                        <p:cTn id="12" dur="500"/>
                                        <p:tgtEl>
                                          <p:spTgt spid="2765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7651"/>
                                        </p:tgtEl>
                                        <p:attrNameLst>
                                          <p:attrName>style.visibility</p:attrName>
                                        </p:attrNameLst>
                                      </p:cBhvr>
                                      <p:to>
                                        <p:strVal val="visible"/>
                                      </p:to>
                                    </p:set>
                                    <p:animEffect transition="in" filter="diamond(in)">
                                      <p:cBhvr>
                                        <p:cTn id="17" dur="500"/>
                                        <p:tgtEl>
                                          <p:spTgt spid="2765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27650"/>
                                        </p:tgtEl>
                                        <p:attrNameLst>
                                          <p:attrName>style.visibility</p:attrName>
                                        </p:attrNameLst>
                                      </p:cBhvr>
                                      <p:to>
                                        <p:strVal val="visible"/>
                                      </p:to>
                                    </p:set>
                                    <p:animEffect transition="in" filter="diamond(in)">
                                      <p:cBhvr>
                                        <p:cTn id="22" dur="500"/>
                                        <p:tgtEl>
                                          <p:spTgt spid="2765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27655"/>
                                        </p:tgtEl>
                                        <p:attrNameLst>
                                          <p:attrName>style.visibility</p:attrName>
                                        </p:attrNameLst>
                                      </p:cBhvr>
                                      <p:to>
                                        <p:strVal val="visible"/>
                                      </p:to>
                                    </p:set>
                                    <p:animEffect transition="in" filter="checkerboard(across)">
                                      <p:cBhvr>
                                        <p:cTn id="27" dur="500"/>
                                        <p:tgtEl>
                                          <p:spTgt spid="2765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27656"/>
                                        </p:tgtEl>
                                        <p:attrNameLst>
                                          <p:attrName>style.visibility</p:attrName>
                                        </p:attrNameLst>
                                      </p:cBhvr>
                                      <p:to>
                                        <p:strVal val="visible"/>
                                      </p:to>
                                    </p:set>
                                    <p:animEffect transition="in" filter="checkerboard(across)">
                                      <p:cBhvr>
                                        <p:cTn id="32" dur="500"/>
                                        <p:tgtEl>
                                          <p:spTgt spid="276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P spid="27651" grpId="0" autoUpdateAnimBg="0"/>
      <p:bldP spid="27653" grpId="0" animBg="1"/>
      <p:bldP spid="27654" grpId="0" animBg="1"/>
      <p:bldP spid="27655" grpId="0" autoUpdateAnimBg="0"/>
      <p:bldP spid="27656"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755650" y="2205038"/>
            <a:ext cx="3024188" cy="279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5000"/>
              </a:lnSpc>
            </a:pPr>
            <a:r>
              <a:rPr lang="zh-CN" altLang="en-US" sz="3600" b="1">
                <a:solidFill>
                  <a:srgbClr val="FF0000"/>
                </a:solidFill>
                <a:ea typeface="黑体" panose="02010609060101010101" pitchFamily="49" charset="-122"/>
              </a:rPr>
              <a:t>三、是如何对待他人对</a:t>
            </a:r>
            <a:r>
              <a:rPr lang="zh-CN" altLang="en-US" sz="3600" b="1">
                <a:solidFill>
                  <a:srgbClr val="660033"/>
                </a:solidFill>
                <a:ea typeface="黑体" panose="02010609060101010101" pitchFamily="49" charset="-122"/>
              </a:rPr>
              <a:t>自己</a:t>
            </a:r>
            <a:r>
              <a:rPr lang="zh-CN" altLang="en-US" sz="3600" b="1">
                <a:solidFill>
                  <a:srgbClr val="FF0000"/>
                </a:solidFill>
                <a:ea typeface="黑体" panose="02010609060101010101" pitchFamily="49" charset="-122"/>
              </a:rPr>
              <a:t>人格的侮辱。</a:t>
            </a:r>
            <a:endParaRPr lang="en-US" altLang="zh-CN" sz="3600" b="1">
              <a:solidFill>
                <a:srgbClr val="FF0000"/>
              </a:solidFill>
              <a:ea typeface="黑体" panose="02010609060101010101" pitchFamily="49" charset="-122"/>
            </a:endParaRPr>
          </a:p>
          <a:p>
            <a:pPr>
              <a:lnSpc>
                <a:spcPct val="125000"/>
              </a:lnSpc>
            </a:pPr>
            <a:r>
              <a:rPr lang="zh-CN" altLang="en-US" sz="3600" b="1">
                <a:solidFill>
                  <a:srgbClr val="FF0000"/>
                </a:solidFill>
                <a:ea typeface="黑体" panose="02010609060101010101" pitchFamily="49" charset="-122"/>
              </a:rPr>
              <a:t>（对自己）</a:t>
            </a:r>
          </a:p>
        </p:txBody>
      </p:sp>
      <p:sp>
        <p:nvSpPr>
          <p:cNvPr id="28675" name="Rectangle 3"/>
          <p:cNvSpPr>
            <a:spLocks noChangeArrowheads="1"/>
          </p:cNvSpPr>
          <p:nvPr/>
        </p:nvSpPr>
        <p:spPr bwMode="auto">
          <a:xfrm>
            <a:off x="4356100" y="1773238"/>
            <a:ext cx="3967163" cy="338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3600" b="1">
                <a:solidFill>
                  <a:srgbClr val="0000FF"/>
                </a:solidFill>
                <a:ea typeface="黑体" panose="02010609060101010101" pitchFamily="49" charset="-122"/>
              </a:rPr>
              <a:t>     </a:t>
            </a:r>
            <a:r>
              <a:rPr lang="zh-CN" altLang="en-US" sz="3600" b="1">
                <a:solidFill>
                  <a:srgbClr val="0000FF"/>
                </a:solidFill>
                <a:ea typeface="黑体" panose="02010609060101010101" pitchFamily="49" charset="-122"/>
              </a:rPr>
              <a:t>写母亲受了人格上的侮辱非常生气，直到叫那个说了不负责任的话的五叔当面认错赔罪才罢休。</a:t>
            </a:r>
          </a:p>
        </p:txBody>
      </p:sp>
      <p:sp>
        <p:nvSpPr>
          <p:cNvPr id="28676" name="Text Box 4"/>
          <p:cNvSpPr txBox="1">
            <a:spLocks noChangeArrowheads="1"/>
          </p:cNvSpPr>
          <p:nvPr/>
        </p:nvSpPr>
        <p:spPr bwMode="auto">
          <a:xfrm>
            <a:off x="6227763" y="4508500"/>
            <a:ext cx="12969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4000" b="1">
                <a:solidFill>
                  <a:srgbClr val="FF0000"/>
                </a:solidFill>
              </a:rPr>
              <a:t>(12)</a:t>
            </a:r>
          </a:p>
        </p:txBody>
      </p:sp>
      <p:sp>
        <p:nvSpPr>
          <p:cNvPr id="28677" name="AutoShape 5">
            <a:hlinkClick r:id="rId2" action="ppaction://hlinksldjump" highlightClick="1"/>
          </p:cNvPr>
          <p:cNvSpPr>
            <a:spLocks noChangeArrowheads="1"/>
          </p:cNvSpPr>
          <p:nvPr/>
        </p:nvSpPr>
        <p:spPr bwMode="auto">
          <a:xfrm>
            <a:off x="8458200" y="6477000"/>
            <a:ext cx="685800" cy="381000"/>
          </a:xfrm>
          <a:prstGeom prst="actionButtonBeginning">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8675"/>
                                        </p:tgtEl>
                                        <p:attrNameLst>
                                          <p:attrName>style.visibility</p:attrName>
                                        </p:attrNameLst>
                                      </p:cBhvr>
                                      <p:to>
                                        <p:strVal val="visible"/>
                                      </p:to>
                                    </p:set>
                                    <p:animEffect transition="in" filter="diamond(in)">
                                      <p:cBhvr>
                                        <p:cTn id="7" dur="500"/>
                                        <p:tgtEl>
                                          <p:spTgt spid="2867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8676"/>
                                        </p:tgtEl>
                                        <p:attrNameLst>
                                          <p:attrName>style.visibility</p:attrName>
                                        </p:attrNameLst>
                                      </p:cBhvr>
                                      <p:to>
                                        <p:strVal val="visible"/>
                                      </p:to>
                                    </p:set>
                                    <p:animEffect transition="in" filter="checkerboard(across)">
                                      <p:cBhvr>
                                        <p:cTn id="12" dur="500"/>
                                        <p:tgtEl>
                                          <p:spTgt spid="28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autoUpdateAnimBg="0"/>
      <p:bldP spid="28676"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ChangeArrowheads="1"/>
          </p:cNvSpPr>
          <p:nvPr/>
        </p:nvSpPr>
        <p:spPr bwMode="auto">
          <a:xfrm>
            <a:off x="228600" y="741363"/>
            <a:ext cx="8664575" cy="5278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zh-CN" altLang="en-US" sz="2800" b="1">
                <a:solidFill>
                  <a:srgbClr val="0000FF"/>
                </a:solidFill>
                <a:latin typeface="黑体" panose="02010609060101010101" pitchFamily="49" charset="-122"/>
                <a:ea typeface="黑体" panose="02010609060101010101" pitchFamily="49" charset="-122"/>
              </a:rPr>
              <a:t>一、如何对</a:t>
            </a:r>
            <a:r>
              <a:rPr lang="zh-CN" altLang="en-US" sz="2800" b="1">
                <a:solidFill>
                  <a:srgbClr val="660033"/>
                </a:solidFill>
                <a:ea typeface="黑体" panose="02010609060101010101" pitchFamily="49" charset="-122"/>
              </a:rPr>
              <a:t>“</a:t>
            </a:r>
            <a:r>
              <a:rPr lang="zh-CN" altLang="en-US" sz="2800" b="1">
                <a:solidFill>
                  <a:srgbClr val="660033"/>
                </a:solidFill>
                <a:latin typeface="黑体" panose="02010609060101010101" pitchFamily="49" charset="-122"/>
                <a:ea typeface="黑体" panose="02010609060101010101" pitchFamily="49" charset="-122"/>
              </a:rPr>
              <a:t>我</a:t>
            </a:r>
            <a:r>
              <a:rPr lang="zh-CN" altLang="en-US" sz="2800" b="1">
                <a:solidFill>
                  <a:srgbClr val="660033"/>
                </a:solidFill>
                <a:ea typeface="黑体" panose="02010609060101010101" pitchFamily="49" charset="-122"/>
              </a:rPr>
              <a:t>”</a:t>
            </a:r>
            <a:r>
              <a:rPr lang="zh-CN" altLang="en-US" sz="2800" b="1">
                <a:solidFill>
                  <a:srgbClr val="0000FF"/>
                </a:solidFill>
                <a:latin typeface="黑体" panose="02010609060101010101" pitchFamily="49" charset="-122"/>
                <a:ea typeface="黑体" panose="02010609060101010101" pitchFamily="49" charset="-122"/>
              </a:rPr>
              <a:t>进行管教；</a:t>
            </a:r>
            <a:r>
              <a:rPr lang="en-US" altLang="zh-CN" sz="1400" b="1">
                <a:solidFill>
                  <a:srgbClr val="FF0000"/>
                </a:solidFill>
                <a:latin typeface="黑体" panose="02010609060101010101" pitchFamily="49" charset="-122"/>
                <a:ea typeface="黑体" panose="02010609060101010101" pitchFamily="49" charset="-122"/>
              </a:rPr>
              <a:t>(5-7)</a:t>
            </a:r>
          </a:p>
          <a:p>
            <a:endParaRPr lang="en-US" altLang="zh-CN" sz="1400" b="1">
              <a:solidFill>
                <a:srgbClr val="FF0000"/>
              </a:solidFill>
              <a:latin typeface="黑体" panose="02010609060101010101" pitchFamily="49" charset="-122"/>
              <a:ea typeface="黑体" panose="02010609060101010101" pitchFamily="49" charset="-122"/>
            </a:endParaRPr>
          </a:p>
          <a:p>
            <a:endParaRPr lang="en-US" altLang="zh-CN" sz="1400" b="1">
              <a:solidFill>
                <a:srgbClr val="FF0000"/>
              </a:solidFill>
              <a:latin typeface="黑体" panose="02010609060101010101" pitchFamily="49" charset="-122"/>
              <a:ea typeface="黑体" panose="02010609060101010101" pitchFamily="49" charset="-122"/>
            </a:endParaRPr>
          </a:p>
          <a:p>
            <a:endParaRPr lang="en-US" altLang="zh-CN" sz="1400" b="1">
              <a:solidFill>
                <a:srgbClr val="FF0000"/>
              </a:solidFill>
              <a:latin typeface="黑体" panose="02010609060101010101" pitchFamily="49" charset="-122"/>
              <a:ea typeface="黑体" panose="02010609060101010101" pitchFamily="49" charset="-122"/>
            </a:endParaRPr>
          </a:p>
          <a:p>
            <a:endParaRPr lang="en-US" altLang="zh-CN" sz="2800" b="1">
              <a:solidFill>
                <a:srgbClr val="0000FF"/>
              </a:solidFill>
              <a:latin typeface="黑体" panose="02010609060101010101" pitchFamily="49" charset="-122"/>
              <a:ea typeface="黑体" panose="02010609060101010101" pitchFamily="49" charset="-122"/>
            </a:endParaRPr>
          </a:p>
          <a:p>
            <a:endParaRPr lang="en-US" altLang="zh-CN" sz="2800" b="1">
              <a:solidFill>
                <a:srgbClr val="0000FF"/>
              </a:solidFill>
              <a:latin typeface="黑体" panose="02010609060101010101" pitchFamily="49" charset="-122"/>
              <a:ea typeface="黑体" panose="02010609060101010101" pitchFamily="49" charset="-122"/>
            </a:endParaRPr>
          </a:p>
          <a:p>
            <a:pPr>
              <a:spcBef>
                <a:spcPct val="35000"/>
              </a:spcBef>
            </a:pPr>
            <a:r>
              <a:rPr lang="zh-CN" altLang="en-US" sz="2800" b="1">
                <a:solidFill>
                  <a:srgbClr val="0000FF"/>
                </a:solidFill>
                <a:latin typeface="黑体" panose="02010609060101010101" pitchFamily="49" charset="-122"/>
                <a:ea typeface="黑体" panose="02010609060101010101" pitchFamily="49" charset="-122"/>
              </a:rPr>
              <a:t>二、如何处理</a:t>
            </a:r>
            <a:r>
              <a:rPr lang="zh-CN" altLang="en-US" sz="2800" b="1">
                <a:solidFill>
                  <a:srgbClr val="660033"/>
                </a:solidFill>
                <a:latin typeface="黑体" panose="02010609060101010101" pitchFamily="49" charset="-122"/>
                <a:ea typeface="黑体" panose="02010609060101010101" pitchFamily="49" charset="-122"/>
              </a:rPr>
              <a:t>家庭</a:t>
            </a:r>
            <a:r>
              <a:rPr lang="zh-CN" altLang="en-US" sz="2800" b="1">
                <a:solidFill>
                  <a:srgbClr val="0000FF"/>
                </a:solidFill>
                <a:latin typeface="黑体" panose="02010609060101010101" pitchFamily="49" charset="-122"/>
                <a:ea typeface="黑体" panose="02010609060101010101" pitchFamily="49" charset="-122"/>
              </a:rPr>
              <a:t>的难事和矛盾；</a:t>
            </a:r>
            <a:r>
              <a:rPr lang="en-US" altLang="zh-CN" sz="1400" b="1">
                <a:solidFill>
                  <a:srgbClr val="FF0000"/>
                </a:solidFill>
                <a:latin typeface="黑体" panose="02010609060101010101" pitchFamily="49" charset="-122"/>
                <a:ea typeface="黑体" panose="02010609060101010101" pitchFamily="49" charset="-122"/>
              </a:rPr>
              <a:t>(8-11)</a:t>
            </a:r>
          </a:p>
          <a:p>
            <a:endParaRPr lang="en-US" altLang="zh-CN" sz="2800" b="1">
              <a:solidFill>
                <a:srgbClr val="0000FF"/>
              </a:solidFill>
              <a:latin typeface="黑体" panose="02010609060101010101" pitchFamily="49" charset="-122"/>
              <a:ea typeface="黑体" panose="02010609060101010101" pitchFamily="49" charset="-122"/>
            </a:endParaRPr>
          </a:p>
          <a:p>
            <a:endParaRPr lang="en-US" altLang="zh-CN" sz="2800" b="1">
              <a:solidFill>
                <a:srgbClr val="0000FF"/>
              </a:solidFill>
              <a:latin typeface="黑体" panose="02010609060101010101" pitchFamily="49" charset="-122"/>
              <a:ea typeface="黑体" panose="02010609060101010101" pitchFamily="49" charset="-122"/>
            </a:endParaRPr>
          </a:p>
          <a:p>
            <a:endParaRPr lang="en-US" altLang="zh-CN" sz="2800" b="1">
              <a:solidFill>
                <a:srgbClr val="0000FF"/>
              </a:solidFill>
              <a:latin typeface="黑体" panose="02010609060101010101" pitchFamily="49" charset="-122"/>
              <a:ea typeface="黑体" panose="02010609060101010101" pitchFamily="49" charset="-122"/>
            </a:endParaRPr>
          </a:p>
          <a:p>
            <a:endParaRPr lang="en-US" altLang="zh-CN" sz="2800" b="1">
              <a:solidFill>
                <a:srgbClr val="0000FF"/>
              </a:solidFill>
              <a:latin typeface="黑体" panose="02010609060101010101" pitchFamily="49" charset="-122"/>
              <a:ea typeface="黑体" panose="02010609060101010101" pitchFamily="49" charset="-122"/>
            </a:endParaRPr>
          </a:p>
          <a:p>
            <a:pPr>
              <a:spcBef>
                <a:spcPct val="30000"/>
              </a:spcBef>
            </a:pPr>
            <a:r>
              <a:rPr lang="zh-CN" altLang="en-US" sz="2800" b="1">
                <a:solidFill>
                  <a:srgbClr val="0000FF"/>
                </a:solidFill>
                <a:latin typeface="黑体" panose="02010609060101010101" pitchFamily="49" charset="-122"/>
                <a:ea typeface="黑体" panose="02010609060101010101" pitchFamily="49" charset="-122"/>
              </a:rPr>
              <a:t>三、是如何对待他人对</a:t>
            </a:r>
            <a:r>
              <a:rPr lang="zh-CN" altLang="en-US" sz="2800" b="1">
                <a:solidFill>
                  <a:srgbClr val="660033"/>
                </a:solidFill>
                <a:latin typeface="黑体" panose="02010609060101010101" pitchFamily="49" charset="-122"/>
                <a:ea typeface="黑体" panose="02010609060101010101" pitchFamily="49" charset="-122"/>
              </a:rPr>
              <a:t>自己</a:t>
            </a:r>
            <a:r>
              <a:rPr lang="zh-CN" altLang="en-US" sz="2800" b="1">
                <a:solidFill>
                  <a:srgbClr val="0000FF"/>
                </a:solidFill>
                <a:latin typeface="黑体" panose="02010609060101010101" pitchFamily="49" charset="-122"/>
                <a:ea typeface="黑体" panose="02010609060101010101" pitchFamily="49" charset="-122"/>
              </a:rPr>
              <a:t>人格的侮辱。</a:t>
            </a:r>
            <a:r>
              <a:rPr lang="en-US" altLang="zh-CN" sz="1400" b="1">
                <a:solidFill>
                  <a:srgbClr val="FF0000"/>
                </a:solidFill>
                <a:latin typeface="黑体" panose="02010609060101010101" pitchFamily="49" charset="-122"/>
                <a:ea typeface="黑体" panose="02010609060101010101" pitchFamily="49" charset="-122"/>
              </a:rPr>
              <a:t>(12)</a:t>
            </a:r>
          </a:p>
          <a:p>
            <a:endParaRPr lang="en-US" altLang="zh-CN" sz="2800" b="1">
              <a:solidFill>
                <a:srgbClr val="0000FF"/>
              </a:solidFill>
              <a:latin typeface="黑体" panose="02010609060101010101" pitchFamily="49" charset="-122"/>
              <a:ea typeface="黑体" panose="02010609060101010101" pitchFamily="49" charset="-122"/>
            </a:endParaRPr>
          </a:p>
        </p:txBody>
      </p:sp>
      <p:sp>
        <p:nvSpPr>
          <p:cNvPr id="243715" name="Text Box 3"/>
          <p:cNvSpPr txBox="1">
            <a:spLocks noChangeArrowheads="1"/>
          </p:cNvSpPr>
          <p:nvPr/>
        </p:nvSpPr>
        <p:spPr bwMode="auto">
          <a:xfrm>
            <a:off x="2555875" y="5734050"/>
            <a:ext cx="15113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a:p>
        </p:txBody>
      </p:sp>
      <p:sp>
        <p:nvSpPr>
          <p:cNvPr id="243716" name="Rectangle 4"/>
          <p:cNvSpPr>
            <a:spLocks noChangeArrowheads="1"/>
          </p:cNvSpPr>
          <p:nvPr/>
        </p:nvSpPr>
        <p:spPr bwMode="auto">
          <a:xfrm>
            <a:off x="381000" y="228600"/>
            <a:ext cx="55419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2800" b="1">
                <a:solidFill>
                  <a:srgbClr val="FF0000"/>
                </a:solidFill>
              </a:rPr>
              <a:t>课文写母亲的件事及体现的品格：</a:t>
            </a:r>
          </a:p>
        </p:txBody>
      </p:sp>
      <p:sp>
        <p:nvSpPr>
          <p:cNvPr id="243717" name="Rectangle 5"/>
          <p:cNvSpPr>
            <a:spLocks noChangeArrowheads="1"/>
          </p:cNvSpPr>
          <p:nvPr/>
        </p:nvSpPr>
        <p:spPr bwMode="auto">
          <a:xfrm>
            <a:off x="304800" y="1219200"/>
            <a:ext cx="845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zh-CN" sz="2400" b="1">
                <a:latin typeface="黑体" panose="02010609060101010101" pitchFamily="49" charset="-122"/>
                <a:ea typeface="黑体" panose="02010609060101010101" pitchFamily="49" charset="-122"/>
              </a:rPr>
              <a:t>1</a:t>
            </a:r>
            <a:r>
              <a:rPr lang="zh-CN" altLang="en-US" sz="2400" b="1">
                <a:latin typeface="黑体" panose="02010609060101010101" pitchFamily="49" charset="-122"/>
                <a:ea typeface="黑体" panose="02010609060101010101" pitchFamily="49" charset="-122"/>
              </a:rPr>
              <a:t>、叫我早起，聆听教诲，</a:t>
            </a:r>
            <a:r>
              <a:rPr lang="zh-CN" altLang="en-US" sz="2400" b="1">
                <a:ea typeface="黑体" panose="02010609060101010101" pitchFamily="49" charset="-122"/>
              </a:rPr>
              <a:t>“</a:t>
            </a:r>
            <a:r>
              <a:rPr lang="zh-CN" altLang="en-US" sz="2400" b="1">
                <a:latin typeface="黑体" panose="02010609060101010101" pitchFamily="49" charset="-122"/>
                <a:ea typeface="黑体" panose="02010609060101010101" pitchFamily="49" charset="-122"/>
              </a:rPr>
              <a:t>催</a:t>
            </a:r>
            <a:r>
              <a:rPr lang="zh-CN" altLang="en-US" sz="2400" b="1">
                <a:ea typeface="黑体" panose="02010609060101010101" pitchFamily="49" charset="-122"/>
              </a:rPr>
              <a:t>”</a:t>
            </a:r>
            <a:r>
              <a:rPr lang="zh-CN" altLang="en-US" sz="2400" b="1">
                <a:latin typeface="黑体" panose="02010609060101010101" pitchFamily="49" charset="-122"/>
                <a:ea typeface="黑体" panose="02010609060101010101" pitchFamily="49" charset="-122"/>
              </a:rPr>
              <a:t>去上早学</a:t>
            </a:r>
            <a:r>
              <a:rPr lang="zh-CN" altLang="en-US" sz="2000" b="1">
                <a:latin typeface="黑体" panose="02010609060101010101" pitchFamily="49" charset="-122"/>
                <a:ea typeface="黑体" panose="02010609060101010101" pitchFamily="49" charset="-122"/>
              </a:rPr>
              <a:t>；（</a:t>
            </a:r>
            <a:r>
              <a:rPr lang="en-US" altLang="zh-CN" sz="2000" b="1">
                <a:latin typeface="黑体" panose="02010609060101010101" pitchFamily="49" charset="-122"/>
                <a:ea typeface="黑体" panose="02010609060101010101" pitchFamily="49" charset="-122"/>
              </a:rPr>
              <a:t>5</a:t>
            </a:r>
            <a:r>
              <a:rPr lang="zh-CN" altLang="en-US" sz="2000" b="1">
                <a:latin typeface="黑体" panose="02010609060101010101" pitchFamily="49" charset="-122"/>
                <a:ea typeface="黑体" panose="02010609060101010101" pitchFamily="49" charset="-122"/>
              </a:rPr>
              <a:t>）</a:t>
            </a:r>
          </a:p>
        </p:txBody>
      </p:sp>
      <p:sp>
        <p:nvSpPr>
          <p:cNvPr id="243718" name="Rectangle 6"/>
          <p:cNvSpPr>
            <a:spLocks noChangeArrowheads="1"/>
          </p:cNvSpPr>
          <p:nvPr/>
        </p:nvSpPr>
        <p:spPr bwMode="auto">
          <a:xfrm>
            <a:off x="304800" y="1981200"/>
            <a:ext cx="6477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zh-CN" sz="2400" b="1">
                <a:latin typeface="黑体" panose="02010609060101010101" pitchFamily="49" charset="-122"/>
                <a:ea typeface="黑体" panose="02010609060101010101" pitchFamily="49" charset="-122"/>
              </a:rPr>
              <a:t>3</a:t>
            </a:r>
            <a:r>
              <a:rPr lang="zh-CN" altLang="en-US" sz="2400" b="1">
                <a:latin typeface="黑体" panose="02010609060101010101" pitchFamily="49" charset="-122"/>
                <a:ea typeface="黑体" panose="02010609060101010101" pitchFamily="49" charset="-122"/>
              </a:rPr>
              <a:t>、 我说了轻薄的话，她重重责罚我</a:t>
            </a:r>
            <a:r>
              <a:rPr lang="zh-CN" altLang="en-US" sz="2000" b="1">
                <a:latin typeface="黑体" panose="02010609060101010101" pitchFamily="49" charset="-122"/>
                <a:ea typeface="黑体" panose="02010609060101010101" pitchFamily="49" charset="-122"/>
              </a:rPr>
              <a:t>；（</a:t>
            </a:r>
            <a:r>
              <a:rPr lang="en-US" altLang="zh-CN" sz="2000" b="1">
                <a:latin typeface="黑体" panose="02010609060101010101" pitchFamily="49" charset="-122"/>
                <a:ea typeface="黑体" panose="02010609060101010101" pitchFamily="49" charset="-122"/>
              </a:rPr>
              <a:t>7</a:t>
            </a:r>
            <a:r>
              <a:rPr lang="zh-CN" altLang="en-US" sz="2000" b="1">
                <a:latin typeface="黑体" panose="02010609060101010101" pitchFamily="49" charset="-122"/>
                <a:ea typeface="黑体" panose="02010609060101010101" pitchFamily="49" charset="-122"/>
              </a:rPr>
              <a:t>）</a:t>
            </a:r>
          </a:p>
        </p:txBody>
      </p:sp>
      <p:sp>
        <p:nvSpPr>
          <p:cNvPr id="243719" name="Text Box 7"/>
          <p:cNvSpPr txBox="1">
            <a:spLocks noChangeArrowheads="1"/>
          </p:cNvSpPr>
          <p:nvPr/>
        </p:nvSpPr>
        <p:spPr bwMode="auto">
          <a:xfrm>
            <a:off x="6705600" y="1752600"/>
            <a:ext cx="29527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b="1">
                <a:solidFill>
                  <a:srgbClr val="FF0000"/>
                </a:solidFill>
                <a:ea typeface="黑体" panose="02010609060101010101" pitchFamily="49" charset="-122"/>
              </a:rPr>
              <a:t>是我的严师、</a:t>
            </a:r>
          </a:p>
          <a:p>
            <a:r>
              <a:rPr lang="zh-CN" altLang="en-US" sz="2400" b="1">
                <a:solidFill>
                  <a:srgbClr val="FF0000"/>
                </a:solidFill>
                <a:ea typeface="黑体" panose="02010609060101010101" pitchFamily="49" charset="-122"/>
              </a:rPr>
              <a:t>我的慈母。</a:t>
            </a:r>
          </a:p>
        </p:txBody>
      </p:sp>
      <p:sp>
        <p:nvSpPr>
          <p:cNvPr id="243720" name="Rectangle 8"/>
          <p:cNvSpPr>
            <a:spLocks noChangeArrowheads="1"/>
          </p:cNvSpPr>
          <p:nvPr/>
        </p:nvSpPr>
        <p:spPr bwMode="auto">
          <a:xfrm>
            <a:off x="304800" y="3276600"/>
            <a:ext cx="67151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zh-CN" sz="2400" b="1">
                <a:latin typeface="黑体" panose="02010609060101010101" pitchFamily="49" charset="-122"/>
                <a:ea typeface="黑体" panose="02010609060101010101" pitchFamily="49" charset="-122"/>
              </a:rPr>
              <a:t>5</a:t>
            </a:r>
            <a:r>
              <a:rPr lang="zh-CN" altLang="en-US" sz="2400" b="1">
                <a:latin typeface="黑体" panose="02010609060101010101" pitchFamily="49" charset="-122"/>
                <a:ea typeface="黑体" panose="02010609060101010101" pitchFamily="49" charset="-122"/>
              </a:rPr>
              <a:t>、对待除夕夜被债主追债的败家子大哥：</a:t>
            </a:r>
          </a:p>
          <a:p>
            <a:r>
              <a:rPr lang="zh-CN" altLang="en-US" sz="2400" b="1">
                <a:latin typeface="黑体" panose="02010609060101010101" pitchFamily="49" charset="-122"/>
                <a:ea typeface="黑体" panose="02010609060101010101" pitchFamily="49" charset="-122"/>
              </a:rPr>
              <a:t>   从不骂一声，脸上从不露出一点怒色。（</a:t>
            </a:r>
            <a:r>
              <a:rPr lang="en-US" altLang="zh-CN" sz="2400" b="1">
                <a:latin typeface="黑体" panose="02010609060101010101" pitchFamily="49" charset="-122"/>
                <a:ea typeface="黑体" panose="02010609060101010101" pitchFamily="49" charset="-122"/>
              </a:rPr>
              <a:t>8</a:t>
            </a:r>
            <a:r>
              <a:rPr lang="zh-CN" altLang="en-US" sz="2400" b="1">
                <a:latin typeface="黑体" panose="02010609060101010101" pitchFamily="49" charset="-122"/>
                <a:ea typeface="黑体" panose="02010609060101010101" pitchFamily="49" charset="-122"/>
              </a:rPr>
              <a:t>）</a:t>
            </a:r>
          </a:p>
        </p:txBody>
      </p:sp>
      <p:sp>
        <p:nvSpPr>
          <p:cNvPr id="243721" name="Rectangle 9"/>
          <p:cNvSpPr>
            <a:spLocks noChangeArrowheads="1"/>
          </p:cNvSpPr>
          <p:nvPr/>
        </p:nvSpPr>
        <p:spPr bwMode="auto">
          <a:xfrm>
            <a:off x="304800" y="3994150"/>
            <a:ext cx="64770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zh-CN" sz="2400" b="1">
                <a:latin typeface="黑体" panose="02010609060101010101" pitchFamily="49" charset="-122"/>
                <a:ea typeface="黑体" panose="02010609060101010101" pitchFamily="49" charset="-122"/>
              </a:rPr>
              <a:t>6</a:t>
            </a:r>
            <a:r>
              <a:rPr lang="zh-CN" altLang="en-US" sz="2400" b="1">
                <a:latin typeface="黑体" panose="02010609060101010101" pitchFamily="49" charset="-122"/>
                <a:ea typeface="黑体" panose="02010609060101010101" pitchFamily="49" charset="-122"/>
              </a:rPr>
              <a:t>、对待她们妯娌之间的矛盾：</a:t>
            </a:r>
          </a:p>
          <a:p>
            <a:r>
              <a:rPr lang="zh-CN" altLang="en-US" sz="2400" b="1">
                <a:latin typeface="黑体" panose="02010609060101010101" pitchFamily="49" charset="-122"/>
                <a:ea typeface="黑体" panose="02010609060101010101" pitchFamily="49" charset="-122"/>
              </a:rPr>
              <a:t>   受了气，她只忍耐着，忍到不可再忍时，哭一场，以解心中之苦；（</a:t>
            </a:r>
            <a:r>
              <a:rPr lang="en-US" altLang="zh-CN" sz="2400" b="1">
                <a:latin typeface="黑体" panose="02010609060101010101" pitchFamily="49" charset="-122"/>
                <a:ea typeface="黑体" panose="02010609060101010101" pitchFamily="49" charset="-122"/>
              </a:rPr>
              <a:t>9-11</a:t>
            </a:r>
            <a:r>
              <a:rPr lang="zh-CN" altLang="en-US" sz="2400" b="1">
                <a:latin typeface="黑体" panose="02010609060101010101" pitchFamily="49" charset="-122"/>
                <a:ea typeface="黑体" panose="02010609060101010101" pitchFamily="49" charset="-122"/>
              </a:rPr>
              <a:t>）</a:t>
            </a:r>
          </a:p>
        </p:txBody>
      </p:sp>
      <p:sp>
        <p:nvSpPr>
          <p:cNvPr id="243722" name="Text Box 10"/>
          <p:cNvSpPr txBox="1">
            <a:spLocks noChangeArrowheads="1"/>
          </p:cNvSpPr>
          <p:nvPr/>
        </p:nvSpPr>
        <p:spPr bwMode="auto">
          <a:xfrm>
            <a:off x="6781800" y="3357563"/>
            <a:ext cx="23622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b="1">
                <a:solidFill>
                  <a:srgbClr val="FF0000"/>
                </a:solidFill>
                <a:ea typeface="黑体" panose="02010609060101010101" pitchFamily="49" charset="-122"/>
              </a:rPr>
              <a:t>不露怒色、</a:t>
            </a:r>
          </a:p>
          <a:p>
            <a:r>
              <a:rPr lang="zh-CN" altLang="en-US" sz="2400" b="1">
                <a:solidFill>
                  <a:srgbClr val="FF0000"/>
                </a:solidFill>
                <a:ea typeface="黑体" panose="02010609060101010101" pitchFamily="49" charset="-122"/>
              </a:rPr>
              <a:t>气量大、性子好</a:t>
            </a:r>
          </a:p>
          <a:p>
            <a:r>
              <a:rPr lang="zh-CN" altLang="en-US" sz="2400" b="1">
                <a:solidFill>
                  <a:srgbClr val="FF0000"/>
                </a:solidFill>
                <a:ea typeface="黑体" panose="02010609060101010101" pitchFamily="49" charset="-122"/>
              </a:rPr>
              <a:t>容忍</a:t>
            </a:r>
          </a:p>
          <a:p>
            <a:r>
              <a:rPr lang="zh-CN" altLang="en-US" sz="2400" b="1">
                <a:solidFill>
                  <a:srgbClr val="FF0000"/>
                </a:solidFill>
                <a:ea typeface="黑体" panose="02010609060101010101" pitchFamily="49" charset="-122"/>
              </a:rPr>
              <a:t>仁慈、温和</a:t>
            </a:r>
          </a:p>
        </p:txBody>
      </p:sp>
      <p:sp>
        <p:nvSpPr>
          <p:cNvPr id="243723" name="Rectangle 11"/>
          <p:cNvSpPr>
            <a:spLocks noChangeArrowheads="1"/>
          </p:cNvSpPr>
          <p:nvPr/>
        </p:nvSpPr>
        <p:spPr bwMode="auto">
          <a:xfrm>
            <a:off x="304800" y="5562600"/>
            <a:ext cx="64770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zh-CN" sz="2400" b="1">
                <a:latin typeface="黑体" panose="02010609060101010101" pitchFamily="49" charset="-122"/>
                <a:ea typeface="黑体" panose="02010609060101010101" pitchFamily="49" charset="-122"/>
              </a:rPr>
              <a:t>7</a:t>
            </a:r>
            <a:r>
              <a:rPr lang="zh-CN" altLang="en-US" sz="2400" b="1">
                <a:latin typeface="黑体" panose="02010609060101010101" pitchFamily="49" charset="-122"/>
                <a:ea typeface="黑体" panose="02010609060101010101" pitchFamily="49" charset="-122"/>
              </a:rPr>
              <a:t>、对说了不负责任的话的五叔：</a:t>
            </a:r>
          </a:p>
          <a:p>
            <a:r>
              <a:rPr lang="zh-CN" altLang="en-US" sz="2400" b="1">
                <a:latin typeface="黑体" panose="02010609060101010101" pitchFamily="49" charset="-122"/>
                <a:ea typeface="黑体" panose="02010609060101010101" pitchFamily="49" charset="-122"/>
              </a:rPr>
              <a:t>要五叔当面认错赔罪才罢休。（</a:t>
            </a:r>
            <a:r>
              <a:rPr lang="en-US" altLang="zh-CN" sz="2400" b="1">
                <a:latin typeface="黑体" panose="02010609060101010101" pitchFamily="49" charset="-122"/>
                <a:ea typeface="黑体" panose="02010609060101010101" pitchFamily="49" charset="-122"/>
              </a:rPr>
              <a:t>12</a:t>
            </a:r>
            <a:r>
              <a:rPr lang="zh-CN" altLang="en-US" sz="2400" b="1">
                <a:latin typeface="黑体" panose="02010609060101010101" pitchFamily="49" charset="-122"/>
                <a:ea typeface="黑体" panose="02010609060101010101" pitchFamily="49" charset="-122"/>
              </a:rPr>
              <a:t>）</a:t>
            </a:r>
          </a:p>
        </p:txBody>
      </p:sp>
      <p:sp>
        <p:nvSpPr>
          <p:cNvPr id="243724" name="Text Box 12"/>
          <p:cNvSpPr txBox="1">
            <a:spLocks noChangeArrowheads="1"/>
          </p:cNvSpPr>
          <p:nvPr/>
        </p:nvSpPr>
        <p:spPr bwMode="auto">
          <a:xfrm>
            <a:off x="6477000" y="5715000"/>
            <a:ext cx="2362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b="1">
                <a:solidFill>
                  <a:srgbClr val="FF0000"/>
                </a:solidFill>
                <a:ea typeface="黑体" panose="02010609060101010101" pitchFamily="49" charset="-122"/>
              </a:rPr>
              <a:t>有刚气</a:t>
            </a:r>
          </a:p>
          <a:p>
            <a:r>
              <a:rPr lang="zh-CN" altLang="en-US" sz="2400" b="1">
                <a:solidFill>
                  <a:srgbClr val="FF0000"/>
                </a:solidFill>
                <a:ea typeface="黑体" panose="02010609060101010101" pitchFamily="49" charset="-122"/>
              </a:rPr>
              <a:t>不受人格侮辱</a:t>
            </a:r>
          </a:p>
        </p:txBody>
      </p:sp>
      <p:sp>
        <p:nvSpPr>
          <p:cNvPr id="243725" name="Rectangle 13"/>
          <p:cNvSpPr>
            <a:spLocks noChangeArrowheads="1"/>
          </p:cNvSpPr>
          <p:nvPr/>
        </p:nvSpPr>
        <p:spPr bwMode="auto">
          <a:xfrm>
            <a:off x="304800" y="2362200"/>
            <a:ext cx="6477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zh-CN" sz="2400" b="1">
                <a:latin typeface="黑体" panose="02010609060101010101" pitchFamily="49" charset="-122"/>
                <a:ea typeface="黑体" panose="02010609060101010101" pitchFamily="49" charset="-122"/>
              </a:rPr>
              <a:t>4</a:t>
            </a:r>
            <a:r>
              <a:rPr lang="zh-CN" altLang="en-US" sz="2400" b="1">
                <a:latin typeface="黑体" panose="02010609060101010101" pitchFamily="49" charset="-122"/>
                <a:ea typeface="黑体" panose="02010609060101010101" pitchFamily="49" charset="-122"/>
              </a:rPr>
              <a:t>、她用舌头乱舔我的眼病。</a:t>
            </a:r>
            <a:r>
              <a:rPr lang="zh-CN" altLang="en-US" sz="2000" b="1">
                <a:latin typeface="黑体" panose="02010609060101010101" pitchFamily="49" charset="-122"/>
                <a:ea typeface="黑体" panose="02010609060101010101" pitchFamily="49" charset="-122"/>
              </a:rPr>
              <a:t>（</a:t>
            </a:r>
            <a:r>
              <a:rPr lang="en-US" altLang="zh-CN" sz="2000" b="1">
                <a:latin typeface="黑体" panose="02010609060101010101" pitchFamily="49" charset="-122"/>
                <a:ea typeface="黑体" panose="02010609060101010101" pitchFamily="49" charset="-122"/>
              </a:rPr>
              <a:t>7</a:t>
            </a:r>
            <a:r>
              <a:rPr lang="zh-CN" altLang="en-US" sz="2000" b="1">
                <a:latin typeface="黑体" panose="02010609060101010101" pitchFamily="49" charset="-122"/>
                <a:ea typeface="黑体" panose="02010609060101010101" pitchFamily="49" charset="-122"/>
              </a:rPr>
              <a:t>）</a:t>
            </a:r>
          </a:p>
        </p:txBody>
      </p:sp>
      <p:sp>
        <p:nvSpPr>
          <p:cNvPr id="243726" name="Rectangle 14"/>
          <p:cNvSpPr>
            <a:spLocks noChangeArrowheads="1"/>
          </p:cNvSpPr>
          <p:nvPr/>
        </p:nvSpPr>
        <p:spPr bwMode="auto">
          <a:xfrm>
            <a:off x="304800" y="1600200"/>
            <a:ext cx="6477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zh-CN" sz="2400" b="1">
                <a:latin typeface="黑体" panose="02010609060101010101" pitchFamily="49" charset="-122"/>
                <a:ea typeface="黑体" panose="02010609060101010101" pitchFamily="49" charset="-122"/>
              </a:rPr>
              <a:t>2</a:t>
            </a:r>
            <a:r>
              <a:rPr lang="zh-CN" altLang="en-US" sz="2400" b="1">
                <a:latin typeface="黑体" panose="02010609060101010101" pitchFamily="49" charset="-122"/>
                <a:ea typeface="黑体" panose="02010609060101010101" pitchFamily="49" charset="-122"/>
              </a:rPr>
              <a:t>、从不在别人面前骂我一句，打我一下。</a:t>
            </a:r>
            <a:r>
              <a:rPr lang="zh-CN" altLang="en-US" sz="2000" b="1">
                <a:latin typeface="黑体" panose="02010609060101010101" pitchFamily="49" charset="-122"/>
                <a:ea typeface="黑体" panose="02010609060101010101" pitchFamily="49" charset="-122"/>
              </a:rPr>
              <a:t>（</a:t>
            </a:r>
            <a:r>
              <a:rPr lang="en-US" altLang="zh-CN" sz="2000" b="1">
                <a:latin typeface="黑体" panose="02010609060101010101" pitchFamily="49" charset="-122"/>
                <a:ea typeface="黑体" panose="02010609060101010101" pitchFamily="49" charset="-122"/>
              </a:rPr>
              <a:t>6</a:t>
            </a:r>
            <a:r>
              <a:rPr lang="zh-CN" altLang="en-US" sz="2000" b="1">
                <a:latin typeface="黑体" panose="02010609060101010101" pitchFamily="49" charset="-122"/>
                <a:ea typeface="黑体" panose="02010609060101010101" pitchFamily="49" charset="-122"/>
              </a:rPr>
              <a:t>）</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371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3714">
                                            <p:txEl>
                                              <p:pRg st="6" end="6"/>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3714">
                                            <p:txEl>
                                              <p:pRg st="11" end="1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3717"/>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3726"/>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3718"/>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3725"/>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243719"/>
                                        </p:tgtEl>
                                        <p:attrNameLst>
                                          <p:attrName>style.visibility</p:attrName>
                                        </p:attrNameLst>
                                      </p:cBhvr>
                                      <p:to>
                                        <p:strVal val="visible"/>
                                      </p:to>
                                    </p:set>
                                    <p:anim calcmode="lin" valueType="num">
                                      <p:cBhvr additive="base">
                                        <p:cTn id="35" dur="500" fill="hold"/>
                                        <p:tgtEl>
                                          <p:spTgt spid="243719"/>
                                        </p:tgtEl>
                                        <p:attrNameLst>
                                          <p:attrName>ppt_x</p:attrName>
                                        </p:attrNameLst>
                                      </p:cBhvr>
                                      <p:tavLst>
                                        <p:tav tm="0">
                                          <p:val>
                                            <p:strVal val="1+#ppt_w/2"/>
                                          </p:val>
                                        </p:tav>
                                        <p:tav tm="100000">
                                          <p:val>
                                            <p:strVal val="#ppt_x"/>
                                          </p:val>
                                        </p:tav>
                                      </p:tavLst>
                                    </p:anim>
                                    <p:anim calcmode="lin" valueType="num">
                                      <p:cBhvr additive="base">
                                        <p:cTn id="36" dur="500" fill="hold"/>
                                        <p:tgtEl>
                                          <p:spTgt spid="243719"/>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43720"/>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43721"/>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243722"/>
                                        </p:tgtEl>
                                        <p:attrNameLst>
                                          <p:attrName>style.visibility</p:attrName>
                                        </p:attrNameLst>
                                      </p:cBhvr>
                                      <p:to>
                                        <p:strVal val="visible"/>
                                      </p:to>
                                    </p:set>
                                    <p:anim calcmode="lin" valueType="num">
                                      <p:cBhvr additive="base">
                                        <p:cTn id="49" dur="500" fill="hold"/>
                                        <p:tgtEl>
                                          <p:spTgt spid="243722"/>
                                        </p:tgtEl>
                                        <p:attrNameLst>
                                          <p:attrName>ppt_x</p:attrName>
                                        </p:attrNameLst>
                                      </p:cBhvr>
                                      <p:tavLst>
                                        <p:tav tm="0">
                                          <p:val>
                                            <p:strVal val="1+#ppt_w/2"/>
                                          </p:val>
                                        </p:tav>
                                        <p:tav tm="100000">
                                          <p:val>
                                            <p:strVal val="#ppt_x"/>
                                          </p:val>
                                        </p:tav>
                                      </p:tavLst>
                                    </p:anim>
                                    <p:anim calcmode="lin" valueType="num">
                                      <p:cBhvr additive="base">
                                        <p:cTn id="50" dur="500" fill="hold"/>
                                        <p:tgtEl>
                                          <p:spTgt spid="243722"/>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43723"/>
                                        </p:tgtEl>
                                        <p:attrNameLst>
                                          <p:attrName>style.visibility</p:attrName>
                                        </p:attrNameLst>
                                      </p:cBhvr>
                                      <p:to>
                                        <p:strVal val="visible"/>
                                      </p:to>
                                    </p:set>
                                  </p:childTnLst>
                                </p:cTn>
                              </p:par>
                            </p:childTnLst>
                          </p:cTn>
                        </p:par>
                      </p:childTnLst>
                    </p:cTn>
                  </p:par>
                  <p:par>
                    <p:cTn id="55" fill="hold" nodeType="clickPar">
                      <p:stCondLst>
                        <p:cond delay="indefinite"/>
                      </p:stCondLst>
                      <p:childTnLst>
                        <p:par>
                          <p:cTn id="56" fill="hold" nodeType="withGroup">
                            <p:stCondLst>
                              <p:cond delay="0"/>
                            </p:stCondLst>
                            <p:childTnLst>
                              <p:par>
                                <p:cTn id="57" presetID="2" presetClass="entr" presetSubtype="2" fill="hold" grpId="0" nodeType="clickEffect">
                                  <p:stCondLst>
                                    <p:cond delay="0"/>
                                  </p:stCondLst>
                                  <p:childTnLst>
                                    <p:set>
                                      <p:cBhvr>
                                        <p:cTn id="58" dur="1" fill="hold">
                                          <p:stCondLst>
                                            <p:cond delay="0"/>
                                          </p:stCondLst>
                                        </p:cTn>
                                        <p:tgtEl>
                                          <p:spTgt spid="243724"/>
                                        </p:tgtEl>
                                        <p:attrNameLst>
                                          <p:attrName>style.visibility</p:attrName>
                                        </p:attrNameLst>
                                      </p:cBhvr>
                                      <p:to>
                                        <p:strVal val="visible"/>
                                      </p:to>
                                    </p:set>
                                    <p:anim calcmode="lin" valueType="num">
                                      <p:cBhvr additive="base">
                                        <p:cTn id="59" dur="500" fill="hold"/>
                                        <p:tgtEl>
                                          <p:spTgt spid="243724"/>
                                        </p:tgtEl>
                                        <p:attrNameLst>
                                          <p:attrName>ppt_x</p:attrName>
                                        </p:attrNameLst>
                                      </p:cBhvr>
                                      <p:tavLst>
                                        <p:tav tm="0">
                                          <p:val>
                                            <p:strVal val="1+#ppt_w/2"/>
                                          </p:val>
                                        </p:tav>
                                        <p:tav tm="100000">
                                          <p:val>
                                            <p:strVal val="#ppt_x"/>
                                          </p:val>
                                        </p:tav>
                                      </p:tavLst>
                                    </p:anim>
                                    <p:anim calcmode="lin" valueType="num">
                                      <p:cBhvr additive="base">
                                        <p:cTn id="60" dur="500" fill="hold"/>
                                        <p:tgtEl>
                                          <p:spTgt spid="2437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714" grpId="0" build="p"/>
      <p:bldP spid="243717" grpId="0"/>
      <p:bldP spid="243718" grpId="0"/>
      <p:bldP spid="243719" grpId="0"/>
      <p:bldP spid="243720" grpId="0"/>
      <p:bldP spid="243721" grpId="0"/>
      <p:bldP spid="243722" grpId="0"/>
      <p:bldP spid="243723" grpId="0"/>
      <p:bldP spid="243724" grpId="0"/>
      <p:bldP spid="243725" grpId="0"/>
      <p:bldP spid="2437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xfrm>
            <a:off x="323850" y="765175"/>
            <a:ext cx="8616950" cy="2895600"/>
          </a:xfrm>
        </p:spPr>
        <p:txBody>
          <a:bodyPr/>
          <a:lstStyle/>
          <a:p>
            <a:r>
              <a:rPr lang="zh-CN" altLang="en-US" sz="4800">
                <a:latin typeface="楷体_GB2312" pitchFamily="49" charset="-122"/>
                <a:ea typeface="楷体_GB2312" pitchFamily="49" charset="-122"/>
              </a:rPr>
              <a:t>   </a:t>
            </a:r>
            <a:r>
              <a:rPr lang="en-US" altLang="zh-CN" sz="4800">
                <a:latin typeface="楷体_GB2312" pitchFamily="49" charset="-122"/>
                <a:ea typeface="楷体_GB2312" pitchFamily="49" charset="-122"/>
              </a:rPr>
              <a:t> </a:t>
            </a:r>
            <a:r>
              <a:rPr lang="zh-CN" altLang="en-US" sz="4000" b="1">
                <a:solidFill>
                  <a:schemeClr val="tx1"/>
                </a:solidFill>
                <a:latin typeface="楷体_GB2312" pitchFamily="49" charset="-122"/>
                <a:ea typeface="楷体_GB2312" pitchFamily="49" charset="-122"/>
              </a:rPr>
              <a:t>请用</a:t>
            </a:r>
            <a:r>
              <a:rPr lang="zh-CN" altLang="en-US" sz="4000" b="1">
                <a:solidFill>
                  <a:schemeClr val="tx1"/>
                </a:solidFill>
                <a:ea typeface="楷体_GB2312" pitchFamily="49" charset="-122"/>
              </a:rPr>
              <a:t>“</a:t>
            </a:r>
            <a:r>
              <a:rPr lang="zh-CN" altLang="en-US" sz="4000" b="1">
                <a:solidFill>
                  <a:srgbClr val="FF0066"/>
                </a:solidFill>
                <a:latin typeface="楷体_GB2312" pitchFamily="49" charset="-122"/>
                <a:ea typeface="楷体_GB2312" pitchFamily="49" charset="-122"/>
              </a:rPr>
              <a:t>母亲是一个___的人</a:t>
            </a:r>
            <a:r>
              <a:rPr lang="zh-CN" altLang="en-US" sz="4000" b="1">
                <a:latin typeface="楷体_GB2312" pitchFamily="49" charset="-122"/>
                <a:ea typeface="楷体_GB2312" pitchFamily="49" charset="-122"/>
              </a:rPr>
              <a:t>。</a:t>
            </a:r>
            <a:r>
              <a:rPr lang="zh-CN" altLang="en-US" sz="4000" b="1">
                <a:solidFill>
                  <a:srgbClr val="FF0066"/>
                </a:solidFill>
                <a:latin typeface="楷体_GB2312" pitchFamily="49" charset="-122"/>
                <a:ea typeface="楷体_GB2312" pitchFamily="49" charset="-122"/>
              </a:rPr>
              <a:t>因为文中写道</a:t>
            </a:r>
            <a:r>
              <a:rPr lang="zh-CN" altLang="en-US" sz="4000" b="1">
                <a:solidFill>
                  <a:schemeClr val="tx1"/>
                </a:solidFill>
                <a:latin typeface="楷体_GB2312" pitchFamily="49" charset="-122"/>
                <a:ea typeface="楷体_GB2312" pitchFamily="49" charset="-122"/>
              </a:rPr>
              <a:t>___</a:t>
            </a:r>
            <a:r>
              <a:rPr lang="zh-CN" altLang="en-US" sz="4000" b="1">
                <a:solidFill>
                  <a:schemeClr val="tx1"/>
                </a:solidFill>
                <a:ea typeface="楷体_GB2312" pitchFamily="49" charset="-122"/>
              </a:rPr>
              <a:t>”</a:t>
            </a:r>
            <a:r>
              <a:rPr lang="zh-CN" altLang="en-US" sz="4000" b="1">
                <a:solidFill>
                  <a:schemeClr val="tx1"/>
                </a:solidFill>
                <a:latin typeface="楷体_GB2312" pitchFamily="49" charset="-122"/>
                <a:ea typeface="楷体_GB2312" pitchFamily="49" charset="-122"/>
              </a:rPr>
              <a:t>的形式组织语言，精当评价母亲的形象。</a:t>
            </a:r>
            <a:endParaRPr lang="zh-CN" altLang="en-US" sz="4800" b="1">
              <a:solidFill>
                <a:schemeClr val="tx1"/>
              </a:solidFill>
              <a:latin typeface="楷体_GB2312" pitchFamily="49" charset="-122"/>
              <a:ea typeface="楷体_GB2312" pitchFamily="49" charset="-122"/>
            </a:endParaRPr>
          </a:p>
        </p:txBody>
      </p:sp>
      <p:sp>
        <p:nvSpPr>
          <p:cNvPr id="30723" name="Text Box 3"/>
          <p:cNvSpPr txBox="1">
            <a:spLocks noChangeArrowheads="1"/>
          </p:cNvSpPr>
          <p:nvPr/>
        </p:nvSpPr>
        <p:spPr bwMode="auto">
          <a:xfrm>
            <a:off x="611188" y="3644900"/>
            <a:ext cx="8027987" cy="240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4400" b="1">
                <a:ea typeface="华文中宋" panose="02010600040101010101" pitchFamily="2" charset="-122"/>
              </a:rPr>
              <a:t>   </a:t>
            </a:r>
            <a:r>
              <a:rPr lang="en-US" altLang="zh-CN" sz="4400" b="1">
                <a:solidFill>
                  <a:srgbClr val="00FF00"/>
                </a:solidFill>
                <a:ea typeface="华文中宋" panose="02010600040101010101" pitchFamily="2" charset="-122"/>
              </a:rPr>
              <a:t>   </a:t>
            </a:r>
            <a:r>
              <a:rPr lang="zh-CN" altLang="en-US" sz="3600" b="1">
                <a:ea typeface="华文中宋" panose="02010600040101010101" pitchFamily="2" charset="-122"/>
              </a:rPr>
              <a:t>例如：</a:t>
            </a:r>
            <a:r>
              <a:rPr lang="zh-CN" altLang="en-US" sz="3600" b="1">
                <a:solidFill>
                  <a:srgbClr val="FF0066"/>
                </a:solidFill>
                <a:ea typeface="华文中宋" panose="02010600040101010101" pitchFamily="2" charset="-122"/>
              </a:rPr>
              <a:t>母亲是一个</a:t>
            </a:r>
            <a:r>
              <a:rPr lang="zh-CN" altLang="en-US" sz="3600" b="1">
                <a:ea typeface="华文中宋" panose="02010600040101010101" pitchFamily="2" charset="-122"/>
              </a:rPr>
              <a:t>温和仁慈</a:t>
            </a:r>
            <a:r>
              <a:rPr lang="zh-CN" altLang="en-US" sz="3600" b="1">
                <a:solidFill>
                  <a:srgbClr val="FF0066"/>
                </a:solidFill>
                <a:ea typeface="华文中宋" panose="02010600040101010101" pitchFamily="2" charset="-122"/>
              </a:rPr>
              <a:t>的人</a:t>
            </a:r>
            <a:r>
              <a:rPr lang="zh-CN" altLang="en-US" sz="3600" b="1">
                <a:ea typeface="华文中宋" panose="02010600040101010101" pitchFamily="2" charset="-122"/>
              </a:rPr>
              <a:t>。</a:t>
            </a:r>
            <a:r>
              <a:rPr lang="zh-CN" altLang="en-US" sz="3600" b="1">
                <a:solidFill>
                  <a:srgbClr val="FF0066"/>
                </a:solidFill>
                <a:ea typeface="华文中宋" panose="02010600040101010101" pitchFamily="2" charset="-122"/>
              </a:rPr>
              <a:t>因为文中写道</a:t>
            </a:r>
            <a:r>
              <a:rPr lang="zh-CN" altLang="en-US" sz="3600" b="1">
                <a:ea typeface="华文中宋" panose="02010600040101010101" pitchFamily="2" charset="-122"/>
              </a:rPr>
              <a:t>“我母亲的气量大，性子好，又因为做了后母后婆，她更事事留心，事事格外容忍。”</a:t>
            </a:r>
            <a:endParaRPr lang="zh-CN" altLang="en-US" sz="4400" b="1">
              <a:ea typeface="华文中宋" panose="02010600040101010101" pitchFamily="2" charset="-122"/>
            </a:endParaRPr>
          </a:p>
        </p:txBody>
      </p:sp>
      <p:sp>
        <p:nvSpPr>
          <p:cNvPr id="30724" name="Text Box 4"/>
          <p:cNvSpPr txBox="1">
            <a:spLocks noChangeArrowheads="1"/>
          </p:cNvSpPr>
          <p:nvPr/>
        </p:nvSpPr>
        <p:spPr bwMode="auto">
          <a:xfrm>
            <a:off x="228600" y="228600"/>
            <a:ext cx="495300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4800" b="1">
                <a:ea typeface="隶书" panose="02010509060101010101" pitchFamily="49" charset="-122"/>
              </a:rPr>
              <a:t>评一评：</a:t>
            </a:r>
          </a:p>
        </p:txBody>
      </p:sp>
    </p:spTree>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179388" y="88900"/>
            <a:ext cx="66071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600" b="1">
                <a:solidFill>
                  <a:srgbClr val="FF0000"/>
                </a:solidFill>
              </a:rPr>
              <a:t>勾画出文中揭示母亲品性的语句</a:t>
            </a:r>
          </a:p>
        </p:txBody>
      </p:sp>
      <p:sp>
        <p:nvSpPr>
          <p:cNvPr id="8195" name="Rectangle 3"/>
          <p:cNvSpPr>
            <a:spLocks noChangeArrowheads="1"/>
          </p:cNvSpPr>
          <p:nvPr/>
        </p:nvSpPr>
        <p:spPr bwMode="auto">
          <a:xfrm>
            <a:off x="395288" y="620713"/>
            <a:ext cx="8426450" cy="5643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zh-CN" altLang="en-US" sz="2800" b="1">
                <a:solidFill>
                  <a:srgbClr val="FF0000"/>
                </a:solidFill>
                <a:latin typeface="黑体" panose="02010609060101010101" pitchFamily="49" charset="-122"/>
                <a:ea typeface="黑体" panose="02010609060101010101" pitchFamily="49" charset="-122"/>
              </a:rPr>
              <a:t>第</a:t>
            </a:r>
            <a:r>
              <a:rPr lang="en-US" altLang="zh-CN" sz="2800" b="1">
                <a:solidFill>
                  <a:srgbClr val="FF0000"/>
                </a:solidFill>
                <a:latin typeface="黑体" panose="02010609060101010101" pitchFamily="49" charset="-122"/>
                <a:ea typeface="黑体" panose="02010609060101010101" pitchFamily="49" charset="-122"/>
              </a:rPr>
              <a:t>4</a:t>
            </a:r>
            <a:r>
              <a:rPr lang="zh-CN" altLang="en-US" sz="2800" b="1">
                <a:solidFill>
                  <a:srgbClr val="FF0000"/>
                </a:solidFill>
                <a:latin typeface="黑体" panose="02010609060101010101" pitchFamily="49" charset="-122"/>
                <a:ea typeface="黑体" panose="02010609060101010101" pitchFamily="49" charset="-122"/>
              </a:rPr>
              <a:t>段：</a:t>
            </a:r>
            <a:r>
              <a:rPr lang="zh-CN" altLang="en-US" sz="2800" b="1">
                <a:solidFill>
                  <a:srgbClr val="0000FF"/>
                </a:solidFill>
                <a:latin typeface="黑体" panose="02010609060101010101" pitchFamily="49" charset="-122"/>
                <a:ea typeface="黑体" panose="02010609060101010101" pitchFamily="49" charset="-122"/>
              </a:rPr>
              <a:t> </a:t>
            </a:r>
            <a:r>
              <a:rPr lang="zh-CN" altLang="en-US" sz="2800" b="1">
                <a:ea typeface="黑体" panose="02010609060101010101" pitchFamily="49" charset="-122"/>
              </a:rPr>
              <a:t>“</a:t>
            </a:r>
            <a:r>
              <a:rPr lang="zh-CN" altLang="en-US" sz="2800" b="1">
                <a:latin typeface="黑体" panose="02010609060101010101" pitchFamily="49" charset="-122"/>
                <a:ea typeface="黑体" panose="02010609060101010101" pitchFamily="49" charset="-122"/>
              </a:rPr>
              <a:t>在这一点上，我的</a:t>
            </a:r>
            <a:r>
              <a:rPr lang="zh-CN" altLang="en-US" sz="2800" b="1" u="sng">
                <a:latin typeface="黑体" panose="02010609060101010101" pitchFamily="49" charset="-122"/>
                <a:ea typeface="黑体" panose="02010609060101010101" pitchFamily="49" charset="-122"/>
              </a:rPr>
              <a:t>恩师</a:t>
            </a:r>
            <a:r>
              <a:rPr lang="zh-CN" altLang="en-US" sz="2800" b="1">
                <a:latin typeface="黑体" panose="02010609060101010101" pitchFamily="49" charset="-122"/>
                <a:ea typeface="黑体" panose="02010609060101010101" pitchFamily="49" charset="-122"/>
              </a:rPr>
              <a:t>就是我的</a:t>
            </a:r>
            <a:r>
              <a:rPr lang="zh-CN" altLang="en-US" sz="2800" b="1" u="sng">
                <a:latin typeface="黑体" panose="02010609060101010101" pitchFamily="49" charset="-122"/>
                <a:ea typeface="黑体" panose="02010609060101010101" pitchFamily="49" charset="-122"/>
              </a:rPr>
              <a:t>慈母</a:t>
            </a:r>
            <a:r>
              <a:rPr lang="zh-CN" altLang="en-US" sz="2800" b="1">
                <a:latin typeface="黑体" panose="02010609060101010101" pitchFamily="49" charset="-122"/>
                <a:ea typeface="黑体" panose="02010609060101010101" pitchFamily="49" charset="-122"/>
              </a:rPr>
              <a:t>。</a:t>
            </a:r>
            <a:r>
              <a:rPr lang="zh-CN" altLang="en-US" sz="2800" b="1">
                <a:ea typeface="黑体" panose="02010609060101010101" pitchFamily="49" charset="-122"/>
              </a:rPr>
              <a:t>”</a:t>
            </a:r>
            <a:endParaRPr lang="zh-CN" altLang="en-US" sz="2800" b="1">
              <a:solidFill>
                <a:srgbClr val="FF0000"/>
              </a:solidFill>
              <a:latin typeface="黑体" panose="02010609060101010101" pitchFamily="49" charset="-122"/>
              <a:ea typeface="黑体" panose="02010609060101010101" pitchFamily="49" charset="-122"/>
            </a:endParaRPr>
          </a:p>
          <a:p>
            <a:r>
              <a:rPr lang="zh-CN" altLang="en-US" sz="2800" b="1">
                <a:solidFill>
                  <a:srgbClr val="FF0000"/>
                </a:solidFill>
                <a:latin typeface="黑体" panose="02010609060101010101" pitchFamily="49" charset="-122"/>
                <a:ea typeface="黑体" panose="02010609060101010101" pitchFamily="49" charset="-122"/>
              </a:rPr>
              <a:t>第</a:t>
            </a:r>
            <a:r>
              <a:rPr lang="en-US" altLang="zh-CN" sz="2800" b="1">
                <a:solidFill>
                  <a:srgbClr val="FF0000"/>
                </a:solidFill>
                <a:latin typeface="黑体" panose="02010609060101010101" pitchFamily="49" charset="-122"/>
                <a:ea typeface="黑体" panose="02010609060101010101" pitchFamily="49" charset="-122"/>
              </a:rPr>
              <a:t>6</a:t>
            </a:r>
            <a:r>
              <a:rPr lang="zh-CN" altLang="en-US" sz="2800" b="1">
                <a:solidFill>
                  <a:srgbClr val="FF0000"/>
                </a:solidFill>
                <a:latin typeface="黑体" panose="02010609060101010101" pitchFamily="49" charset="-122"/>
                <a:ea typeface="黑体" panose="02010609060101010101" pitchFamily="49" charset="-122"/>
              </a:rPr>
              <a:t>段：</a:t>
            </a:r>
            <a:r>
              <a:rPr lang="zh-CN" altLang="en-US" sz="2800" b="1">
                <a:solidFill>
                  <a:srgbClr val="0000FF"/>
                </a:solidFill>
                <a:latin typeface="黑体" panose="02010609060101010101" pitchFamily="49" charset="-122"/>
                <a:ea typeface="黑体" panose="02010609060101010101" pitchFamily="49" charset="-122"/>
              </a:rPr>
              <a:t> </a:t>
            </a:r>
            <a:r>
              <a:rPr lang="zh-CN" altLang="en-US" sz="2800" b="1">
                <a:ea typeface="黑体" panose="02010609060101010101" pitchFamily="49" charset="-122"/>
              </a:rPr>
              <a:t>“</a:t>
            </a:r>
            <a:r>
              <a:rPr lang="zh-CN" altLang="en-US" sz="2800" b="1">
                <a:latin typeface="黑体" panose="02010609060101010101" pitchFamily="49" charset="-122"/>
                <a:ea typeface="黑体" panose="02010609060101010101" pitchFamily="49" charset="-122"/>
              </a:rPr>
              <a:t>我母亲管束我最严，她是</a:t>
            </a:r>
            <a:r>
              <a:rPr lang="zh-CN" altLang="en-US" sz="2800" b="1" u="sng">
                <a:latin typeface="黑体" panose="02010609060101010101" pitchFamily="49" charset="-122"/>
                <a:ea typeface="黑体" panose="02010609060101010101" pitchFamily="49" charset="-122"/>
              </a:rPr>
              <a:t>慈母</a:t>
            </a:r>
            <a:r>
              <a:rPr lang="zh-CN" altLang="en-US" sz="2800" b="1">
                <a:latin typeface="黑体" panose="02010609060101010101" pitchFamily="49" charset="-122"/>
                <a:ea typeface="黑体" panose="02010609060101010101" pitchFamily="49" charset="-122"/>
              </a:rPr>
              <a:t>兼任</a:t>
            </a:r>
            <a:r>
              <a:rPr lang="zh-CN" altLang="en-US" sz="2800" b="1" u="sng">
                <a:latin typeface="黑体" panose="02010609060101010101" pitchFamily="49" charset="-122"/>
                <a:ea typeface="黑体" panose="02010609060101010101" pitchFamily="49" charset="-122"/>
              </a:rPr>
              <a:t>严父</a:t>
            </a:r>
            <a:r>
              <a:rPr lang="zh-CN" altLang="en-US" sz="2800" b="1">
                <a:latin typeface="黑体" panose="02010609060101010101" pitchFamily="49" charset="-122"/>
                <a:ea typeface="黑体" panose="02010609060101010101" pitchFamily="49" charset="-122"/>
              </a:rPr>
              <a:t>。</a:t>
            </a:r>
            <a:r>
              <a:rPr lang="zh-CN" altLang="en-US" sz="2800" b="1">
                <a:ea typeface="黑体" panose="02010609060101010101" pitchFamily="49" charset="-122"/>
              </a:rPr>
              <a:t>”</a:t>
            </a:r>
            <a:endParaRPr lang="zh-CN" altLang="en-US" sz="2800" b="1">
              <a:latin typeface="黑体" panose="02010609060101010101" pitchFamily="49" charset="-122"/>
              <a:ea typeface="黑体" panose="02010609060101010101" pitchFamily="49" charset="-122"/>
            </a:endParaRPr>
          </a:p>
          <a:p>
            <a:r>
              <a:rPr lang="zh-CN" altLang="en-US" sz="2800" b="1">
                <a:solidFill>
                  <a:srgbClr val="FF0000"/>
                </a:solidFill>
                <a:latin typeface="黑体" panose="02010609060101010101" pitchFamily="49" charset="-122"/>
                <a:ea typeface="黑体" panose="02010609060101010101" pitchFamily="49" charset="-122"/>
              </a:rPr>
              <a:t>第</a:t>
            </a:r>
            <a:r>
              <a:rPr lang="en-US" altLang="zh-CN" sz="2800" b="1">
                <a:solidFill>
                  <a:srgbClr val="FF0000"/>
                </a:solidFill>
                <a:latin typeface="黑体" panose="02010609060101010101" pitchFamily="49" charset="-122"/>
                <a:ea typeface="黑体" panose="02010609060101010101" pitchFamily="49" charset="-122"/>
              </a:rPr>
              <a:t>7</a:t>
            </a:r>
            <a:r>
              <a:rPr lang="zh-CN" altLang="en-US" sz="2800" b="1">
                <a:solidFill>
                  <a:srgbClr val="FF0000"/>
                </a:solidFill>
                <a:latin typeface="黑体" panose="02010609060101010101" pitchFamily="49" charset="-122"/>
                <a:ea typeface="黑体" panose="02010609060101010101" pitchFamily="49" charset="-122"/>
              </a:rPr>
              <a:t>段：</a:t>
            </a:r>
            <a:r>
              <a:rPr lang="zh-CN" altLang="en-US" sz="2800" b="1">
                <a:solidFill>
                  <a:srgbClr val="0000FF"/>
                </a:solidFill>
                <a:latin typeface="黑体" panose="02010609060101010101" pitchFamily="49" charset="-122"/>
                <a:ea typeface="黑体" panose="02010609060101010101" pitchFamily="49" charset="-122"/>
              </a:rPr>
              <a:t> </a:t>
            </a:r>
            <a:r>
              <a:rPr lang="zh-CN" altLang="en-US" sz="2800" b="1">
                <a:solidFill>
                  <a:srgbClr val="0000FF"/>
                </a:solidFill>
                <a:ea typeface="黑体" panose="02010609060101010101" pitchFamily="49" charset="-122"/>
              </a:rPr>
              <a:t>“</a:t>
            </a:r>
            <a:r>
              <a:rPr lang="zh-CN" altLang="en-US" sz="2800" b="1">
                <a:solidFill>
                  <a:srgbClr val="0000FF"/>
                </a:solidFill>
                <a:latin typeface="黑体" panose="02010609060101010101" pitchFamily="49" charset="-122"/>
                <a:ea typeface="黑体" panose="02010609060101010101" pitchFamily="49" charset="-122"/>
              </a:rPr>
              <a:t>这是我的</a:t>
            </a:r>
            <a:r>
              <a:rPr lang="zh-CN" altLang="en-US" sz="2800" b="1" u="sng">
                <a:solidFill>
                  <a:srgbClr val="0000FF"/>
                </a:solidFill>
                <a:latin typeface="黑体" panose="02010609060101010101" pitchFamily="49" charset="-122"/>
                <a:ea typeface="黑体" panose="02010609060101010101" pitchFamily="49" charset="-122"/>
              </a:rPr>
              <a:t>严师</a:t>
            </a:r>
            <a:r>
              <a:rPr lang="zh-CN" altLang="en-US" sz="2800" b="1">
                <a:solidFill>
                  <a:srgbClr val="0000FF"/>
                </a:solidFill>
                <a:latin typeface="黑体" panose="02010609060101010101" pitchFamily="49" charset="-122"/>
                <a:ea typeface="黑体" panose="02010609060101010101" pitchFamily="49" charset="-122"/>
              </a:rPr>
              <a:t>，我的</a:t>
            </a:r>
            <a:r>
              <a:rPr lang="zh-CN" altLang="en-US" sz="2800" b="1" u="sng">
                <a:solidFill>
                  <a:srgbClr val="0000FF"/>
                </a:solidFill>
                <a:latin typeface="黑体" panose="02010609060101010101" pitchFamily="49" charset="-122"/>
                <a:ea typeface="黑体" panose="02010609060101010101" pitchFamily="49" charset="-122"/>
              </a:rPr>
              <a:t>慈母</a:t>
            </a:r>
            <a:r>
              <a:rPr lang="zh-CN" altLang="en-US" sz="2800" b="1">
                <a:solidFill>
                  <a:srgbClr val="0000FF"/>
                </a:solidFill>
                <a:latin typeface="黑体" panose="02010609060101010101" pitchFamily="49" charset="-122"/>
                <a:ea typeface="黑体" panose="02010609060101010101" pitchFamily="49" charset="-122"/>
              </a:rPr>
              <a:t>。</a:t>
            </a:r>
            <a:r>
              <a:rPr lang="zh-CN" altLang="en-US" sz="2800" b="1">
                <a:solidFill>
                  <a:srgbClr val="0000FF"/>
                </a:solidFill>
                <a:ea typeface="黑体" panose="02010609060101010101" pitchFamily="49" charset="-122"/>
              </a:rPr>
              <a:t>”</a:t>
            </a:r>
            <a:endParaRPr lang="zh-CN" altLang="en-US" sz="2800" b="1">
              <a:solidFill>
                <a:srgbClr val="0000FF"/>
              </a:solidFill>
              <a:latin typeface="黑体" panose="02010609060101010101" pitchFamily="49" charset="-122"/>
              <a:ea typeface="黑体" panose="02010609060101010101" pitchFamily="49" charset="-122"/>
            </a:endParaRPr>
          </a:p>
          <a:p>
            <a:r>
              <a:rPr lang="zh-CN" altLang="en-US" sz="2800" b="1">
                <a:solidFill>
                  <a:srgbClr val="FF0000"/>
                </a:solidFill>
                <a:latin typeface="黑体" panose="02010609060101010101" pitchFamily="49" charset="-122"/>
                <a:ea typeface="黑体" panose="02010609060101010101" pitchFamily="49" charset="-122"/>
              </a:rPr>
              <a:t>第</a:t>
            </a:r>
            <a:r>
              <a:rPr lang="en-US" altLang="zh-CN" sz="2800" b="1">
                <a:solidFill>
                  <a:srgbClr val="FF0000"/>
                </a:solidFill>
                <a:latin typeface="黑体" panose="02010609060101010101" pitchFamily="49" charset="-122"/>
                <a:ea typeface="黑体" panose="02010609060101010101" pitchFamily="49" charset="-122"/>
              </a:rPr>
              <a:t>8</a:t>
            </a:r>
            <a:r>
              <a:rPr lang="zh-CN" altLang="en-US" sz="2800" b="1">
                <a:solidFill>
                  <a:srgbClr val="FF0000"/>
                </a:solidFill>
                <a:latin typeface="黑体" panose="02010609060101010101" pitchFamily="49" charset="-122"/>
                <a:ea typeface="黑体" panose="02010609060101010101" pitchFamily="49" charset="-122"/>
              </a:rPr>
              <a:t>段： </a:t>
            </a:r>
            <a:r>
              <a:rPr lang="zh-CN" altLang="en-US" sz="2800" b="1">
                <a:ea typeface="黑体" panose="02010609060101010101" pitchFamily="49" charset="-122"/>
              </a:rPr>
              <a:t>“</a:t>
            </a:r>
            <a:r>
              <a:rPr lang="zh-CN" altLang="en-US" sz="2800" b="1">
                <a:solidFill>
                  <a:srgbClr val="000000"/>
                </a:solidFill>
                <a:latin typeface="黑体" panose="02010609060101010101" pitchFamily="49" charset="-122"/>
                <a:ea typeface="黑体" panose="02010609060101010101" pitchFamily="49" charset="-122"/>
              </a:rPr>
              <a:t>我母亲从</a:t>
            </a:r>
            <a:r>
              <a:rPr lang="zh-CN" altLang="en-US" sz="2800" b="1" u="sng">
                <a:solidFill>
                  <a:srgbClr val="000000"/>
                </a:solidFill>
                <a:latin typeface="黑体" panose="02010609060101010101" pitchFamily="49" charset="-122"/>
                <a:ea typeface="黑体" panose="02010609060101010101" pitchFamily="49" charset="-122"/>
              </a:rPr>
              <a:t>不骂他</a:t>
            </a:r>
            <a:r>
              <a:rPr lang="zh-CN" altLang="en-US" sz="2800" b="1">
                <a:solidFill>
                  <a:srgbClr val="000000"/>
                </a:solidFill>
                <a:latin typeface="黑体" panose="02010609060101010101" pitchFamily="49" charset="-122"/>
                <a:ea typeface="黑体" panose="02010609060101010101" pitchFamily="49" charset="-122"/>
              </a:rPr>
              <a:t>一句。并且因为是新年，她脸上从</a:t>
            </a:r>
            <a:r>
              <a:rPr lang="zh-CN" altLang="en-US" sz="2800" b="1" u="sng">
                <a:solidFill>
                  <a:srgbClr val="000000"/>
                </a:solidFill>
                <a:latin typeface="黑体" panose="02010609060101010101" pitchFamily="49" charset="-122"/>
                <a:ea typeface="黑体" panose="02010609060101010101" pitchFamily="49" charset="-122"/>
              </a:rPr>
              <a:t>不露出一点怒色</a:t>
            </a:r>
            <a:r>
              <a:rPr lang="zh-CN" altLang="en-US" sz="2800" b="1">
                <a:solidFill>
                  <a:srgbClr val="000000"/>
                </a:solidFill>
                <a:latin typeface="黑体" panose="02010609060101010101" pitchFamily="49" charset="-122"/>
                <a:ea typeface="黑体" panose="02010609060101010101" pitchFamily="49" charset="-122"/>
              </a:rPr>
              <a:t>。</a:t>
            </a:r>
            <a:r>
              <a:rPr lang="zh-CN" altLang="en-US" sz="2800" b="1">
                <a:solidFill>
                  <a:srgbClr val="000000"/>
                </a:solidFill>
                <a:ea typeface="黑体" panose="02010609060101010101" pitchFamily="49" charset="-122"/>
              </a:rPr>
              <a:t>”</a:t>
            </a:r>
            <a:r>
              <a:rPr lang="zh-CN" altLang="en-US" sz="2800" b="1">
                <a:solidFill>
                  <a:srgbClr val="000000"/>
                </a:solidFill>
                <a:latin typeface="黑体" panose="02010609060101010101" pitchFamily="49" charset="-122"/>
                <a:ea typeface="黑体" panose="02010609060101010101" pitchFamily="49" charset="-122"/>
              </a:rPr>
              <a:t> </a:t>
            </a:r>
          </a:p>
          <a:p>
            <a:r>
              <a:rPr lang="zh-CN" altLang="en-US" sz="2800" b="1">
                <a:solidFill>
                  <a:srgbClr val="FF0000"/>
                </a:solidFill>
                <a:latin typeface="黑体" panose="02010609060101010101" pitchFamily="49" charset="-122"/>
                <a:ea typeface="黑体" panose="02010609060101010101" pitchFamily="49" charset="-122"/>
              </a:rPr>
              <a:t>第</a:t>
            </a:r>
            <a:r>
              <a:rPr lang="en-US" altLang="zh-CN" sz="2800" b="1">
                <a:solidFill>
                  <a:srgbClr val="FF0000"/>
                </a:solidFill>
                <a:latin typeface="黑体" panose="02010609060101010101" pitchFamily="49" charset="-122"/>
                <a:ea typeface="黑体" panose="02010609060101010101" pitchFamily="49" charset="-122"/>
              </a:rPr>
              <a:t>10</a:t>
            </a:r>
            <a:r>
              <a:rPr lang="zh-CN" altLang="en-US" sz="2800" b="1">
                <a:solidFill>
                  <a:srgbClr val="FF0000"/>
                </a:solidFill>
                <a:latin typeface="黑体" panose="02010609060101010101" pitchFamily="49" charset="-122"/>
                <a:ea typeface="黑体" panose="02010609060101010101" pitchFamily="49" charset="-122"/>
              </a:rPr>
              <a:t>段： </a:t>
            </a:r>
            <a:r>
              <a:rPr lang="zh-CN" altLang="en-US" sz="2800" b="1">
                <a:ea typeface="黑体" panose="02010609060101010101" pitchFamily="49" charset="-122"/>
              </a:rPr>
              <a:t>“</a:t>
            </a:r>
            <a:r>
              <a:rPr lang="zh-CN" altLang="en-US" sz="2800" b="1">
                <a:solidFill>
                  <a:srgbClr val="0000FF"/>
                </a:solidFill>
                <a:latin typeface="黑体" panose="02010609060101010101" pitchFamily="49" charset="-122"/>
                <a:ea typeface="黑体" panose="02010609060101010101" pitchFamily="49" charset="-122"/>
              </a:rPr>
              <a:t>我母亲的</a:t>
            </a:r>
            <a:r>
              <a:rPr lang="zh-CN" altLang="en-US" sz="2800" b="1" u="sng">
                <a:solidFill>
                  <a:srgbClr val="0000FF"/>
                </a:solidFill>
                <a:latin typeface="黑体" panose="02010609060101010101" pitchFamily="49" charset="-122"/>
                <a:ea typeface="黑体" panose="02010609060101010101" pitchFamily="49" charset="-122"/>
              </a:rPr>
              <a:t>气量大，性子好</a:t>
            </a:r>
            <a:r>
              <a:rPr lang="zh-CN" altLang="en-US" sz="2800" b="1">
                <a:solidFill>
                  <a:srgbClr val="0000FF"/>
                </a:solidFill>
                <a:latin typeface="黑体" panose="02010609060101010101" pitchFamily="49" charset="-122"/>
                <a:ea typeface="黑体" panose="02010609060101010101" pitchFamily="49" charset="-122"/>
              </a:rPr>
              <a:t>，又因为做了后母后婆，她更事事留心，事事</a:t>
            </a:r>
            <a:r>
              <a:rPr lang="zh-CN" altLang="en-US" sz="2800" b="1" u="sng">
                <a:solidFill>
                  <a:srgbClr val="0000FF"/>
                </a:solidFill>
                <a:latin typeface="黑体" panose="02010609060101010101" pitchFamily="49" charset="-122"/>
                <a:ea typeface="黑体" panose="02010609060101010101" pitchFamily="49" charset="-122"/>
              </a:rPr>
              <a:t>格外容忍</a:t>
            </a:r>
            <a:r>
              <a:rPr lang="zh-CN" altLang="en-US" sz="2800" b="1">
                <a:solidFill>
                  <a:srgbClr val="0000FF"/>
                </a:solidFill>
                <a:latin typeface="黑体" panose="02010609060101010101" pitchFamily="49" charset="-122"/>
                <a:ea typeface="黑体" panose="02010609060101010101" pitchFamily="49" charset="-122"/>
              </a:rPr>
              <a:t>。</a:t>
            </a:r>
            <a:r>
              <a:rPr lang="zh-CN" altLang="en-US" sz="2800" b="1">
                <a:solidFill>
                  <a:srgbClr val="0000FF"/>
                </a:solidFill>
                <a:ea typeface="黑体" panose="02010609060101010101" pitchFamily="49" charset="-122"/>
              </a:rPr>
              <a:t>”</a:t>
            </a:r>
            <a:endParaRPr lang="zh-CN" altLang="en-US" sz="2800" b="1">
              <a:solidFill>
                <a:srgbClr val="0000FF"/>
              </a:solidFill>
              <a:latin typeface="黑体" panose="02010609060101010101" pitchFamily="49" charset="-122"/>
              <a:ea typeface="黑体" panose="02010609060101010101" pitchFamily="49" charset="-122"/>
            </a:endParaRPr>
          </a:p>
          <a:p>
            <a:r>
              <a:rPr lang="zh-CN" altLang="en-US" sz="2800" b="1">
                <a:solidFill>
                  <a:srgbClr val="FF0000"/>
                </a:solidFill>
                <a:latin typeface="黑体" panose="02010609060101010101" pitchFamily="49" charset="-122"/>
                <a:ea typeface="黑体" panose="02010609060101010101" pitchFamily="49" charset="-122"/>
              </a:rPr>
              <a:t>第</a:t>
            </a:r>
            <a:r>
              <a:rPr lang="en-US" altLang="zh-CN" sz="2800" b="1">
                <a:solidFill>
                  <a:srgbClr val="FF0000"/>
                </a:solidFill>
                <a:latin typeface="黑体" panose="02010609060101010101" pitchFamily="49" charset="-122"/>
                <a:ea typeface="黑体" panose="02010609060101010101" pitchFamily="49" charset="-122"/>
              </a:rPr>
              <a:t>12</a:t>
            </a:r>
            <a:r>
              <a:rPr lang="zh-CN" altLang="en-US" sz="2800" b="1">
                <a:solidFill>
                  <a:srgbClr val="FF0000"/>
                </a:solidFill>
                <a:latin typeface="黑体" panose="02010609060101010101" pitchFamily="49" charset="-122"/>
                <a:ea typeface="黑体" panose="02010609060101010101" pitchFamily="49" charset="-122"/>
              </a:rPr>
              <a:t>段： </a:t>
            </a:r>
            <a:r>
              <a:rPr lang="zh-CN" altLang="en-US" sz="2800" b="1">
                <a:ea typeface="黑体" panose="02010609060101010101" pitchFamily="49" charset="-122"/>
              </a:rPr>
              <a:t>“</a:t>
            </a:r>
            <a:r>
              <a:rPr lang="zh-CN" altLang="en-US" sz="2800" b="1">
                <a:solidFill>
                  <a:srgbClr val="000000"/>
                </a:solidFill>
                <a:latin typeface="黑体" panose="02010609060101010101" pitchFamily="49" charset="-122"/>
                <a:ea typeface="黑体" panose="02010609060101010101" pitchFamily="49" charset="-122"/>
              </a:rPr>
              <a:t>我母亲待人</a:t>
            </a:r>
            <a:r>
              <a:rPr lang="zh-CN" altLang="en-US" sz="2800" b="1" u="sng">
                <a:solidFill>
                  <a:srgbClr val="000000"/>
                </a:solidFill>
                <a:latin typeface="黑体" panose="02010609060101010101" pitchFamily="49" charset="-122"/>
                <a:ea typeface="黑体" panose="02010609060101010101" pitchFamily="49" charset="-122"/>
              </a:rPr>
              <a:t>最仁慈，最温和</a:t>
            </a:r>
            <a:r>
              <a:rPr lang="zh-CN" altLang="en-US" sz="2800" b="1">
                <a:solidFill>
                  <a:srgbClr val="000000"/>
                </a:solidFill>
                <a:latin typeface="黑体" panose="02010609060101010101" pitchFamily="49" charset="-122"/>
                <a:ea typeface="黑体" panose="02010609060101010101" pitchFamily="49" charset="-122"/>
              </a:rPr>
              <a:t>，从来没有一句伤人感情的话。但她有时候也</a:t>
            </a:r>
            <a:r>
              <a:rPr lang="zh-CN" altLang="en-US" sz="2800" b="1" u="sng">
                <a:solidFill>
                  <a:srgbClr val="000000"/>
                </a:solidFill>
                <a:latin typeface="黑体" panose="02010609060101010101" pitchFamily="49" charset="-122"/>
                <a:ea typeface="黑体" panose="02010609060101010101" pitchFamily="49" charset="-122"/>
              </a:rPr>
              <a:t>很有刚气</a:t>
            </a:r>
            <a:r>
              <a:rPr lang="zh-CN" altLang="en-US" sz="2800" b="1">
                <a:solidFill>
                  <a:srgbClr val="000000"/>
                </a:solidFill>
                <a:latin typeface="黑体" panose="02010609060101010101" pitchFamily="49" charset="-122"/>
                <a:ea typeface="黑体" panose="02010609060101010101" pitchFamily="49" charset="-122"/>
              </a:rPr>
              <a:t>，</a:t>
            </a:r>
            <a:r>
              <a:rPr lang="zh-CN" altLang="en-US" sz="2800" b="1" u="sng">
                <a:solidFill>
                  <a:srgbClr val="000000"/>
                </a:solidFill>
                <a:latin typeface="黑体" panose="02010609060101010101" pitchFamily="49" charset="-122"/>
                <a:ea typeface="黑体" panose="02010609060101010101" pitchFamily="49" charset="-122"/>
              </a:rPr>
              <a:t>不受一点人格上的侮辱</a:t>
            </a:r>
            <a:r>
              <a:rPr lang="zh-CN" altLang="en-US" sz="2800" b="1">
                <a:solidFill>
                  <a:srgbClr val="000000"/>
                </a:solidFill>
                <a:latin typeface="黑体" panose="02010609060101010101" pitchFamily="49" charset="-122"/>
                <a:ea typeface="黑体" panose="02010609060101010101" pitchFamily="49" charset="-122"/>
              </a:rPr>
              <a:t>。</a:t>
            </a:r>
            <a:r>
              <a:rPr lang="zh-CN" altLang="en-US" sz="2800" b="1">
                <a:solidFill>
                  <a:srgbClr val="000000"/>
                </a:solidFill>
                <a:ea typeface="黑体" panose="02010609060101010101" pitchFamily="49" charset="-122"/>
              </a:rPr>
              <a:t>”</a:t>
            </a:r>
            <a:endParaRPr lang="zh-CN" altLang="en-US" sz="2800" b="1">
              <a:solidFill>
                <a:srgbClr val="000000"/>
              </a:solidFill>
              <a:latin typeface="黑体" panose="02010609060101010101" pitchFamily="49" charset="-122"/>
              <a:ea typeface="黑体" panose="02010609060101010101" pitchFamily="49" charset="-122"/>
            </a:endParaRPr>
          </a:p>
          <a:p>
            <a:r>
              <a:rPr lang="zh-CN" altLang="en-US" sz="2800" b="1">
                <a:solidFill>
                  <a:srgbClr val="FF0000"/>
                </a:solidFill>
                <a:latin typeface="黑体" panose="02010609060101010101" pitchFamily="49" charset="-122"/>
                <a:ea typeface="黑体" panose="02010609060101010101" pitchFamily="49" charset="-122"/>
              </a:rPr>
              <a:t>第</a:t>
            </a:r>
            <a:r>
              <a:rPr lang="en-US" altLang="zh-CN" sz="2800" b="1">
                <a:solidFill>
                  <a:srgbClr val="FF0000"/>
                </a:solidFill>
                <a:latin typeface="黑体" panose="02010609060101010101" pitchFamily="49" charset="-122"/>
                <a:ea typeface="黑体" panose="02010609060101010101" pitchFamily="49" charset="-122"/>
              </a:rPr>
              <a:t>13</a:t>
            </a:r>
            <a:r>
              <a:rPr lang="zh-CN" altLang="en-US" sz="2800" b="1">
                <a:solidFill>
                  <a:srgbClr val="FF0000"/>
                </a:solidFill>
                <a:latin typeface="黑体" panose="02010609060101010101" pitchFamily="49" charset="-122"/>
                <a:ea typeface="黑体" panose="02010609060101010101" pitchFamily="49" charset="-122"/>
              </a:rPr>
              <a:t>段：</a:t>
            </a:r>
            <a:r>
              <a:rPr lang="zh-CN" altLang="en-US" sz="2800" b="1">
                <a:solidFill>
                  <a:srgbClr val="0000FF"/>
                </a:solidFill>
                <a:latin typeface="黑体" panose="02010609060101010101" pitchFamily="49" charset="-122"/>
                <a:ea typeface="黑体" panose="02010609060101010101" pitchFamily="49" charset="-122"/>
              </a:rPr>
              <a:t>如果我学得了一丝一毫的</a:t>
            </a:r>
            <a:r>
              <a:rPr lang="zh-CN" altLang="en-US" sz="2800" b="1" u="sng">
                <a:solidFill>
                  <a:srgbClr val="0000FF"/>
                </a:solidFill>
                <a:latin typeface="黑体" panose="02010609060101010101" pitchFamily="49" charset="-122"/>
                <a:ea typeface="黑体" panose="02010609060101010101" pitchFamily="49" charset="-122"/>
              </a:rPr>
              <a:t>好脾气</a:t>
            </a:r>
            <a:r>
              <a:rPr lang="zh-CN" altLang="en-US" sz="2800" b="1">
                <a:solidFill>
                  <a:srgbClr val="0000FF"/>
                </a:solidFill>
                <a:latin typeface="黑体" panose="02010609060101010101" pitchFamily="49" charset="-122"/>
                <a:ea typeface="黑体" panose="02010609060101010101" pitchFamily="49" charset="-122"/>
              </a:rPr>
              <a:t>，如果我学得了一点点待人接物的</a:t>
            </a:r>
            <a:r>
              <a:rPr lang="zh-CN" altLang="en-US" sz="2800" b="1" u="sng">
                <a:solidFill>
                  <a:srgbClr val="0000FF"/>
                </a:solidFill>
                <a:latin typeface="黑体" panose="02010609060101010101" pitchFamily="49" charset="-122"/>
                <a:ea typeface="黑体" panose="02010609060101010101" pitchFamily="49" charset="-122"/>
              </a:rPr>
              <a:t>和气</a:t>
            </a:r>
            <a:r>
              <a:rPr lang="zh-CN" altLang="en-US" sz="2800" b="1">
                <a:solidFill>
                  <a:srgbClr val="0000FF"/>
                </a:solidFill>
                <a:latin typeface="黑体" panose="02010609060101010101" pitchFamily="49" charset="-122"/>
                <a:ea typeface="黑体" panose="02010609060101010101" pitchFamily="49" charset="-122"/>
              </a:rPr>
              <a:t>，如果我</a:t>
            </a:r>
            <a:r>
              <a:rPr lang="zh-CN" altLang="en-US" sz="2800" b="1" u="sng">
                <a:solidFill>
                  <a:srgbClr val="0000FF"/>
                </a:solidFill>
                <a:latin typeface="黑体" panose="02010609060101010101" pitchFamily="49" charset="-122"/>
                <a:ea typeface="黑体" panose="02010609060101010101" pitchFamily="49" charset="-122"/>
              </a:rPr>
              <a:t>能宽恕人</a:t>
            </a:r>
            <a:r>
              <a:rPr lang="zh-CN" altLang="en-US" sz="2800" b="1">
                <a:solidFill>
                  <a:srgbClr val="0000FF"/>
                </a:solidFill>
                <a:latin typeface="黑体" panose="02010609060101010101" pitchFamily="49" charset="-122"/>
                <a:ea typeface="黑体" panose="02010609060101010101" pitchFamily="49" charset="-122"/>
              </a:rPr>
              <a:t>，</a:t>
            </a:r>
            <a:r>
              <a:rPr lang="zh-CN" altLang="en-US" sz="2800" b="1" u="sng">
                <a:solidFill>
                  <a:srgbClr val="0000FF"/>
                </a:solidFill>
                <a:latin typeface="黑体" panose="02010609060101010101" pitchFamily="49" charset="-122"/>
                <a:ea typeface="黑体" panose="02010609060101010101" pitchFamily="49" charset="-122"/>
              </a:rPr>
              <a:t>体谅人</a:t>
            </a:r>
            <a:r>
              <a:rPr lang="en-US" altLang="zh-CN" sz="2800" b="1">
                <a:solidFill>
                  <a:srgbClr val="0000FF"/>
                </a:solidFill>
                <a:ea typeface="黑体" panose="02010609060101010101" pitchFamily="49" charset="-122"/>
              </a:rPr>
              <a:t>——</a:t>
            </a:r>
            <a:r>
              <a:rPr lang="zh-CN" altLang="en-US" sz="2800" b="1">
                <a:solidFill>
                  <a:srgbClr val="0000FF"/>
                </a:solidFill>
                <a:latin typeface="黑体" panose="02010609060101010101" pitchFamily="49" charset="-122"/>
                <a:ea typeface="黑体" panose="02010609060101010101" pitchFamily="49" charset="-122"/>
              </a:rPr>
              <a:t>我者得感谢我的慈母。</a:t>
            </a:r>
            <a:r>
              <a:rPr lang="zh-CN" altLang="en-US" sz="2800" b="1">
                <a:solidFill>
                  <a:srgbClr val="000000"/>
                </a:solidFill>
                <a:latin typeface="黑体" panose="02010609060101010101" pitchFamily="49" charset="-122"/>
                <a:ea typeface="黑体" panose="02010609060101010101" pitchFamily="49" charset="-122"/>
              </a:rPr>
              <a:t> （侧面）</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195">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19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Text Box 2"/>
          <p:cNvSpPr txBox="1">
            <a:spLocks noChangeArrowheads="1"/>
          </p:cNvSpPr>
          <p:nvPr/>
        </p:nvSpPr>
        <p:spPr bwMode="auto">
          <a:xfrm>
            <a:off x="228600" y="1065213"/>
            <a:ext cx="8305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3600" b="1">
                <a:solidFill>
                  <a:srgbClr val="000000"/>
                </a:solidFill>
                <a:latin typeface="黑体" panose="02010609060101010101" pitchFamily="49" charset="-122"/>
                <a:ea typeface="黑体" panose="02010609060101010101" pitchFamily="49" charset="-122"/>
              </a:rPr>
              <a:t>1</a:t>
            </a:r>
            <a:r>
              <a:rPr kumimoji="1" lang="zh-CN" altLang="en-US" sz="3600" b="1">
                <a:solidFill>
                  <a:srgbClr val="000000"/>
                </a:solidFill>
                <a:latin typeface="黑体" panose="02010609060101010101" pitchFamily="49" charset="-122"/>
                <a:ea typeface="黑体" panose="02010609060101010101" pitchFamily="49" charset="-122"/>
              </a:rPr>
              <a:t>、母亲是一个怎样的人？</a:t>
            </a:r>
          </a:p>
        </p:txBody>
      </p:sp>
      <p:sp>
        <p:nvSpPr>
          <p:cNvPr id="242691" name="Text Box 3"/>
          <p:cNvSpPr txBox="1">
            <a:spLocks noChangeArrowheads="1"/>
          </p:cNvSpPr>
          <p:nvPr/>
        </p:nvSpPr>
        <p:spPr bwMode="auto">
          <a:xfrm>
            <a:off x="457200" y="1751013"/>
            <a:ext cx="8001000" cy="247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3600" b="1">
                <a:solidFill>
                  <a:srgbClr val="0000FF"/>
                </a:solidFill>
                <a:latin typeface="黑体" panose="02010609060101010101" pitchFamily="49" charset="-122"/>
                <a:ea typeface="黑体" panose="02010609060101010101" pitchFamily="49" charset="-122"/>
              </a:rPr>
              <a:t>    </a:t>
            </a:r>
            <a:r>
              <a:rPr kumimoji="1" lang="zh-CN" altLang="en-US" sz="3600" b="1">
                <a:solidFill>
                  <a:srgbClr val="0000FF"/>
                </a:solidFill>
                <a:latin typeface="黑体" panose="02010609060101010101" pitchFamily="49" charset="-122"/>
                <a:ea typeface="黑体" panose="02010609060101010101" pitchFamily="49" charset="-122"/>
              </a:rPr>
              <a:t>母亲是一个慈祥、教子严而有方，气量大、性情好，待人仁慈、和善、容忍，对大事又不失刚气的人；她是我的恩师、慈母、严父。</a:t>
            </a:r>
            <a:r>
              <a:rPr lang="en-US" altLang="zh-CN" sz="800">
                <a:solidFill>
                  <a:schemeClr val="bg1"/>
                </a:solidFill>
              </a:rPr>
              <a:t>Zx```xk</a:t>
            </a:r>
          </a:p>
          <a:p>
            <a:pPr>
              <a:spcBef>
                <a:spcPct val="50000"/>
              </a:spcBef>
            </a:pPr>
            <a:endParaRPr kumimoji="1" lang="en-US" altLang="zh-CN" sz="800" b="1">
              <a:solidFill>
                <a:srgbClr val="0000FF"/>
              </a:solidFill>
              <a:latin typeface="黑体" panose="02010609060101010101" pitchFamily="49" charset="-122"/>
              <a:ea typeface="黑体" panose="02010609060101010101" pitchFamily="49" charset="-122"/>
            </a:endParaRPr>
          </a:p>
        </p:txBody>
      </p:sp>
      <p:sp>
        <p:nvSpPr>
          <p:cNvPr id="242692" name="Text Box 4"/>
          <p:cNvSpPr txBox="1">
            <a:spLocks noChangeArrowheads="1"/>
          </p:cNvSpPr>
          <p:nvPr/>
        </p:nvSpPr>
        <p:spPr bwMode="auto">
          <a:xfrm>
            <a:off x="381000" y="4113213"/>
            <a:ext cx="7543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3600" b="1">
                <a:solidFill>
                  <a:srgbClr val="000000"/>
                </a:solidFill>
                <a:latin typeface="黑体" panose="02010609060101010101" pitchFamily="49" charset="-122"/>
                <a:ea typeface="黑体" panose="02010609060101010101" pitchFamily="49" charset="-122"/>
              </a:rPr>
              <a:t>2</a:t>
            </a:r>
            <a:r>
              <a:rPr kumimoji="1" lang="zh-CN" altLang="en-US" sz="3600" b="1">
                <a:solidFill>
                  <a:srgbClr val="000000"/>
                </a:solidFill>
                <a:latin typeface="黑体" panose="02010609060101010101" pitchFamily="49" charset="-122"/>
                <a:ea typeface="黑体" panose="02010609060101010101" pitchFamily="49" charset="-122"/>
              </a:rPr>
              <a:t>、作者对母亲怀有怎样的感情？</a:t>
            </a:r>
          </a:p>
        </p:txBody>
      </p:sp>
      <p:sp>
        <p:nvSpPr>
          <p:cNvPr id="242693" name="Text Box 5"/>
          <p:cNvSpPr txBox="1">
            <a:spLocks noChangeArrowheads="1"/>
          </p:cNvSpPr>
          <p:nvPr/>
        </p:nvSpPr>
        <p:spPr bwMode="auto">
          <a:xfrm>
            <a:off x="1600200" y="4875213"/>
            <a:ext cx="4800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3600" b="1">
                <a:solidFill>
                  <a:srgbClr val="0000FF"/>
                </a:solidFill>
                <a:ea typeface="黑体" panose="02010609060101010101" pitchFamily="49" charset="-122"/>
              </a:rPr>
              <a:t>怀念、感激、敬爱之情</a:t>
            </a:r>
          </a:p>
        </p:txBody>
      </p:sp>
      <p:sp>
        <p:nvSpPr>
          <p:cNvPr id="242694" name="Rectangle 6"/>
          <p:cNvSpPr>
            <a:spLocks noChangeArrowheads="1"/>
          </p:cNvSpPr>
          <p:nvPr/>
        </p:nvSpPr>
        <p:spPr bwMode="auto">
          <a:xfrm>
            <a:off x="0" y="188913"/>
            <a:ext cx="33448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3800" b="1">
                <a:solidFill>
                  <a:srgbClr val="FF0000"/>
                </a:solidFill>
                <a:latin typeface="黑体" panose="02010609060101010101" pitchFamily="49" charset="-122"/>
                <a:ea typeface="黑体" panose="02010609060101010101" pitchFamily="49" charset="-122"/>
              </a:rPr>
              <a:t>〖</a:t>
            </a:r>
            <a:r>
              <a:rPr lang="zh-CN" altLang="zh-CN" sz="3800" b="1">
                <a:solidFill>
                  <a:srgbClr val="FF0000"/>
                </a:solidFill>
                <a:latin typeface="黑体" panose="02010609060101010101" pitchFamily="49" charset="-122"/>
                <a:ea typeface="黑体" panose="02010609060101010101" pitchFamily="49" charset="-122"/>
              </a:rPr>
              <a:t>归纳小结</a:t>
            </a:r>
            <a:r>
              <a:rPr lang="en-US" altLang="zh-CN" sz="3800" b="1">
                <a:solidFill>
                  <a:srgbClr val="FF0000"/>
                </a:solidFill>
                <a:latin typeface="黑体" panose="02010609060101010101" pitchFamily="49" charset="-122"/>
                <a:ea typeface="黑体" panose="02010609060101010101" pitchFamily="49" charset="-122"/>
              </a:rPr>
              <a:t>〗</a:t>
            </a:r>
            <a:r>
              <a:rPr lang="en-US" altLang="zh-CN" sz="4000" b="1">
                <a:solidFill>
                  <a:srgbClr val="FF0000"/>
                </a:solidFill>
                <a:latin typeface="黑体" panose="02010609060101010101" pitchFamily="49" charset="-122"/>
                <a:ea typeface="黑体" panose="02010609060101010101" pitchFamily="49" charset="-122"/>
              </a:rPr>
              <a:t>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269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26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691" grpId="0"/>
      <p:bldP spid="24269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3"/>
          <p:cNvSpPr txBox="1">
            <a:spLocks noChangeArrowheads="1"/>
          </p:cNvSpPr>
          <p:nvPr/>
        </p:nvSpPr>
        <p:spPr bwMode="auto">
          <a:xfrm>
            <a:off x="611188" y="2492375"/>
            <a:ext cx="8027987"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3600" b="1"/>
              <a:t>       </a:t>
            </a:r>
            <a:r>
              <a:rPr lang="zh-CN" altLang="en-US" sz="3600" b="1"/>
              <a:t>本文通过自己人生历程的一段回顾，写了自己童年到少年时代如何在母亲的严格要求和深情关爱下的几件事情</a:t>
            </a:r>
            <a:r>
              <a:rPr lang="en-US" altLang="zh-CN" sz="3600" b="1"/>
              <a:t>,</a:t>
            </a:r>
            <a:r>
              <a:rPr lang="zh-CN" altLang="en-US" sz="3600" b="1"/>
              <a:t>表现母亲无比真挚的爱子之情和优秀的品行</a:t>
            </a:r>
            <a:r>
              <a:rPr lang="en-US" altLang="zh-CN" sz="3600" b="1"/>
              <a:t>,</a:t>
            </a:r>
            <a:r>
              <a:rPr lang="zh-CN" altLang="en-US" sz="3600" b="1"/>
              <a:t>表达对母亲的怀念和敬爱</a:t>
            </a:r>
            <a:r>
              <a:rPr lang="en-US" altLang="zh-CN" sz="3600" b="1"/>
              <a:t>.</a:t>
            </a:r>
          </a:p>
        </p:txBody>
      </p:sp>
      <p:sp>
        <p:nvSpPr>
          <p:cNvPr id="32771" name="Text Box 4"/>
          <p:cNvSpPr txBox="1">
            <a:spLocks noChangeArrowheads="1"/>
          </p:cNvSpPr>
          <p:nvPr/>
        </p:nvSpPr>
        <p:spPr bwMode="auto">
          <a:xfrm>
            <a:off x="1187450" y="1052513"/>
            <a:ext cx="8569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4400" b="1"/>
              <a:t>试归纳文章的中心思想</a:t>
            </a:r>
            <a:endParaRPr lang="en-US" altLang="zh-CN" sz="4400" b="1"/>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additive="base">
                                        <p:cTn id="7" dur="500" fill="hold"/>
                                        <p:tgtEl>
                                          <p:spTgt spid="32770"/>
                                        </p:tgtEl>
                                        <p:attrNameLst>
                                          <p:attrName>ppt_x</p:attrName>
                                        </p:attrNameLst>
                                      </p:cBhvr>
                                      <p:tavLst>
                                        <p:tav tm="0">
                                          <p:val>
                                            <p:strVal val="0-#ppt_w/2"/>
                                          </p:val>
                                        </p:tav>
                                        <p:tav tm="100000">
                                          <p:val>
                                            <p:strVal val="#ppt_x"/>
                                          </p:val>
                                        </p:tav>
                                      </p:tavLst>
                                    </p:anim>
                                    <p:anim calcmode="lin" valueType="num">
                                      <p:cBhvr additive="base">
                                        <p:cTn id="8" dur="500" fill="hold"/>
                                        <p:tgtEl>
                                          <p:spTgt spid="327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4"/>
          <p:cNvSpPr txBox="1">
            <a:spLocks noChangeArrowheads="1"/>
          </p:cNvSpPr>
          <p:nvPr/>
        </p:nvSpPr>
        <p:spPr bwMode="auto">
          <a:xfrm>
            <a:off x="468313" y="260350"/>
            <a:ext cx="8243887" cy="219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4000" b="1">
                <a:solidFill>
                  <a:srgbClr val="FF0000"/>
                </a:solidFill>
              </a:rPr>
              <a:t>研讨探究：</a:t>
            </a:r>
          </a:p>
          <a:p>
            <a:pPr>
              <a:spcBef>
                <a:spcPct val="50000"/>
              </a:spcBef>
            </a:pPr>
            <a:r>
              <a:rPr lang="zh-CN" altLang="en-US" sz="2800" b="1">
                <a:ea typeface="华文仿宋" panose="02010600040101010101" pitchFamily="2" charset="-122"/>
              </a:rPr>
              <a:t>        （</a:t>
            </a:r>
            <a:r>
              <a:rPr lang="en-US" altLang="zh-CN" sz="2800" b="1">
                <a:ea typeface="华文仿宋" panose="02010600040101010101" pitchFamily="2" charset="-122"/>
              </a:rPr>
              <a:t>1</a:t>
            </a:r>
            <a:r>
              <a:rPr lang="zh-CN" altLang="en-US" sz="2800" b="1">
                <a:ea typeface="华文仿宋" panose="02010600040101010101" pitchFamily="2" charset="-122"/>
              </a:rPr>
              <a:t>）课文标题为</a:t>
            </a:r>
            <a:r>
              <a:rPr lang="zh-CN" altLang="en-US" sz="2800" b="1">
                <a:latin typeface="华文仿宋" panose="02010600040101010101" pitchFamily="2" charset="-122"/>
                <a:ea typeface="华文仿宋" panose="02010600040101010101" pitchFamily="2" charset="-122"/>
              </a:rPr>
              <a:t>“</a:t>
            </a:r>
            <a:r>
              <a:rPr lang="zh-CN" altLang="en-US" sz="2800" b="1">
                <a:ea typeface="华文仿宋" panose="02010600040101010101" pitchFamily="2" charset="-122"/>
              </a:rPr>
              <a:t>我的母亲</a:t>
            </a:r>
            <a:r>
              <a:rPr lang="zh-CN" altLang="en-US" sz="2800" b="1">
                <a:latin typeface="华文仿宋" panose="02010600040101010101" pitchFamily="2" charset="-122"/>
                <a:ea typeface="华文仿宋" panose="02010600040101010101" pitchFamily="2" charset="-122"/>
              </a:rPr>
              <a:t>”</a:t>
            </a:r>
            <a:r>
              <a:rPr lang="zh-CN" altLang="en-US" sz="2800" b="1">
                <a:ea typeface="华文仿宋" panose="02010600040101010101" pitchFamily="2" charset="-122"/>
              </a:rPr>
              <a:t>，而文章前三段只有一句提及母亲，其他内容似与</a:t>
            </a:r>
            <a:r>
              <a:rPr lang="zh-CN" altLang="en-US" sz="2800" b="1">
                <a:latin typeface="华文仿宋" panose="02010600040101010101" pitchFamily="2" charset="-122"/>
                <a:ea typeface="华文仿宋" panose="02010600040101010101" pitchFamily="2" charset="-122"/>
              </a:rPr>
              <a:t>“</a:t>
            </a:r>
            <a:r>
              <a:rPr lang="zh-CN" altLang="en-US" sz="2800" b="1">
                <a:ea typeface="华文仿宋" panose="02010600040101010101" pitchFamily="2" charset="-122"/>
              </a:rPr>
              <a:t>母亲</a:t>
            </a:r>
            <a:r>
              <a:rPr lang="zh-CN" altLang="en-US" sz="2800" b="1">
                <a:latin typeface="华文仿宋" panose="02010600040101010101" pitchFamily="2" charset="-122"/>
                <a:ea typeface="华文仿宋" panose="02010600040101010101" pitchFamily="2" charset="-122"/>
              </a:rPr>
              <a:t>”</a:t>
            </a:r>
            <a:r>
              <a:rPr lang="zh-CN" altLang="en-US" sz="2800" b="1">
                <a:ea typeface="华文仿宋" panose="02010600040101010101" pitchFamily="2" charset="-122"/>
              </a:rPr>
              <a:t>无关，这是为什么？</a:t>
            </a:r>
          </a:p>
        </p:txBody>
      </p:sp>
      <p:sp>
        <p:nvSpPr>
          <p:cNvPr id="43013" name="Text Box 5"/>
          <p:cNvSpPr txBox="1">
            <a:spLocks noChangeArrowheads="1"/>
          </p:cNvSpPr>
          <p:nvPr/>
        </p:nvSpPr>
        <p:spPr bwMode="auto">
          <a:xfrm>
            <a:off x="250825" y="2492375"/>
            <a:ext cx="8675688" cy="4151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800" b="1">
                <a:solidFill>
                  <a:srgbClr val="00CC00"/>
                </a:solidFill>
                <a:latin typeface="宋体" panose="02010600030101010101" pitchFamily="2" charset="-122"/>
              </a:rPr>
              <a:t>参考答案：</a:t>
            </a:r>
          </a:p>
          <a:p>
            <a:pPr>
              <a:spcBef>
                <a:spcPct val="50000"/>
              </a:spcBef>
            </a:pPr>
            <a:r>
              <a:rPr lang="zh-CN" altLang="en-US" sz="2800" b="1">
                <a:latin typeface="华文仿宋" panose="02010600040101010101" pitchFamily="2" charset="-122"/>
                <a:ea typeface="华文仿宋" panose="02010600040101010101" pitchFamily="2" charset="-122"/>
              </a:rPr>
              <a:t>    </a:t>
            </a:r>
            <a:r>
              <a:rPr lang="en-US" altLang="zh-CN" sz="2800" b="1">
                <a:latin typeface="华文仿宋" panose="02010600040101010101" pitchFamily="2" charset="-122"/>
                <a:ea typeface="华文仿宋" panose="02010600040101010101" pitchFamily="2" charset="-122"/>
              </a:rPr>
              <a:t>1</a:t>
            </a:r>
            <a:r>
              <a:rPr lang="zh-CN" altLang="en-US" sz="2800" b="1">
                <a:latin typeface="华文仿宋" panose="02010600040101010101" pitchFamily="2" charset="-122"/>
                <a:ea typeface="华文仿宋" panose="02010600040101010101" pitchFamily="2" charset="-122"/>
              </a:rPr>
              <a:t>、前三段表明，作者的童年生活，除了看书之外，是贫乏的，是有缺憾的，是母亲“给了我做人的训练”这不仅弥足珍贵、铭记永久，而且影响巨大。</a:t>
            </a:r>
          </a:p>
          <a:p>
            <a:pPr>
              <a:spcBef>
                <a:spcPct val="50000"/>
              </a:spcBef>
            </a:pPr>
            <a:r>
              <a:rPr lang="zh-CN" altLang="en-US" sz="2800" b="1">
                <a:latin typeface="华文仿宋" panose="02010600040101010101" pitchFamily="2" charset="-122"/>
                <a:ea typeface="华文仿宋" panose="02010600040101010101" pitchFamily="2" charset="-122"/>
              </a:rPr>
              <a:t>    </a:t>
            </a:r>
            <a:r>
              <a:rPr lang="en-US" altLang="zh-CN" sz="2800" b="1">
                <a:latin typeface="华文仿宋" panose="02010600040101010101" pitchFamily="2" charset="-122"/>
                <a:ea typeface="华文仿宋" panose="02010600040101010101" pitchFamily="2" charset="-122"/>
              </a:rPr>
              <a:t>2</a:t>
            </a:r>
            <a:r>
              <a:rPr lang="zh-CN" altLang="en-US" sz="2800" b="1">
                <a:latin typeface="华文仿宋" panose="02010600040101010101" pitchFamily="2" charset="-122"/>
                <a:ea typeface="华文仿宋" panose="02010600040101010101" pitchFamily="2" charset="-122"/>
              </a:rPr>
              <a:t>、为写母亲起到很好的铺垫作用，与文末相呼应。</a:t>
            </a:r>
          </a:p>
          <a:p>
            <a:pPr>
              <a:spcBef>
                <a:spcPct val="50000"/>
              </a:spcBef>
            </a:pPr>
            <a:r>
              <a:rPr lang="zh-CN" altLang="en-US" sz="2800" b="1">
                <a:latin typeface="华文仿宋" panose="02010600040101010101" pitchFamily="2" charset="-122"/>
                <a:ea typeface="华文仿宋" panose="02010600040101010101" pitchFamily="2" charset="-122"/>
              </a:rPr>
              <a:t>    </a:t>
            </a:r>
            <a:r>
              <a:rPr lang="en-US" altLang="zh-CN" sz="2800" b="1">
                <a:latin typeface="华文仿宋" panose="02010600040101010101" pitchFamily="2" charset="-122"/>
                <a:ea typeface="华文仿宋" panose="02010600040101010101" pitchFamily="2" charset="-122"/>
              </a:rPr>
              <a:t>3</a:t>
            </a:r>
            <a:r>
              <a:rPr lang="zh-CN" altLang="en-US" sz="2800" b="1">
                <a:latin typeface="华文仿宋" panose="02010600040101010101" pitchFamily="2" charset="-122"/>
                <a:ea typeface="华文仿宋" panose="02010600040101010101" pitchFamily="2" charset="-122"/>
              </a:rPr>
              <a:t>、选自</a:t>
            </a:r>
            <a:r>
              <a:rPr lang="en-US" altLang="zh-CN" sz="2800" b="1">
                <a:latin typeface="华文仿宋" panose="02010600040101010101" pitchFamily="2" charset="-122"/>
                <a:ea typeface="华文仿宋" panose="02010600040101010101" pitchFamily="2" charset="-122"/>
              </a:rPr>
              <a:t>《</a:t>
            </a:r>
            <a:r>
              <a:rPr lang="zh-CN" altLang="en-US" sz="2800" b="1">
                <a:latin typeface="华文仿宋" panose="02010600040101010101" pitchFamily="2" charset="-122"/>
                <a:ea typeface="华文仿宋" panose="02010600040101010101" pitchFamily="2" charset="-122"/>
              </a:rPr>
              <a:t>四十自述</a:t>
            </a:r>
            <a:r>
              <a:rPr lang="en-US" altLang="zh-CN" sz="2800" b="1">
                <a:latin typeface="华文仿宋" panose="02010600040101010101" pitchFamily="2" charset="-122"/>
                <a:ea typeface="华文仿宋" panose="02010600040101010101" pitchFamily="2" charset="-122"/>
              </a:rPr>
              <a:t>》</a:t>
            </a:r>
            <a:r>
              <a:rPr lang="zh-CN" altLang="en-US" sz="2800" b="1">
                <a:latin typeface="华文仿宋" panose="02010600040101010101" pitchFamily="2" charset="-122"/>
                <a:ea typeface="华文仿宋" panose="02010600040101010101" pitchFamily="2" charset="-122"/>
              </a:rPr>
              <a:t>，写母亲同时也是写自己人生成长道路上的一段历程，把母亲当作人生道路上的第一位“恩师”来写。</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3013"/>
                                        </p:tgtEl>
                                        <p:attrNameLst>
                                          <p:attrName>style.visibility</p:attrName>
                                        </p:attrNameLst>
                                      </p:cBhvr>
                                      <p:to>
                                        <p:strVal val="visible"/>
                                      </p:to>
                                    </p:set>
                                    <p:animEffect transition="in" filter="dissolve">
                                      <p:cBhvr>
                                        <p:cTn id="7" dur="500"/>
                                        <p:tgtEl>
                                          <p:spTgt spid="43013"/>
                                        </p:tgtEl>
                                      </p:cBhvr>
                                    </p:animEffec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2" name="Picture 5" descr="npo0000b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48130" name="WordArt 2"/>
          <p:cNvSpPr>
            <a:spLocks noChangeArrowheads="1" noChangeShapeType="1" noTextEdit="1"/>
          </p:cNvSpPr>
          <p:nvPr/>
        </p:nvSpPr>
        <p:spPr bwMode="auto">
          <a:xfrm>
            <a:off x="1403350" y="1700213"/>
            <a:ext cx="6337300" cy="16573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3600" b="1" kern="10">
                <a:solidFill>
                  <a:srgbClr val="336699"/>
                </a:solidFill>
                <a:effectLst>
                  <a:outerShdw dist="45791" dir="2021404" algn="ctr" rotWithShape="0">
                    <a:srgbClr val="B2B2B2">
                      <a:alpha val="79999"/>
                    </a:srgbClr>
                  </a:outerShdw>
                </a:effectLst>
                <a:latin typeface="隶书" panose="02010509060101010101" pitchFamily="49" charset="-122"/>
                <a:ea typeface="隶书" panose="02010509060101010101" pitchFamily="49" charset="-122"/>
              </a:rPr>
              <a:t>我的母亲</a:t>
            </a:r>
          </a:p>
        </p:txBody>
      </p:sp>
      <p:sp>
        <p:nvSpPr>
          <p:cNvPr id="48131" name="Rectangle 4"/>
          <p:cNvSpPr>
            <a:spLocks noChangeArrowheads="1"/>
          </p:cNvSpPr>
          <p:nvPr/>
        </p:nvSpPr>
        <p:spPr bwMode="auto">
          <a:xfrm>
            <a:off x="5219700" y="4437063"/>
            <a:ext cx="28384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5400" b="1">
                <a:solidFill>
                  <a:srgbClr val="000000"/>
                </a:solidFill>
                <a:latin typeface="Times New Roman" panose="02020603050405020304" pitchFamily="18" charset="0"/>
              </a:rPr>
              <a:t>胡  适</a:t>
            </a:r>
          </a:p>
        </p:txBody>
      </p:sp>
    </p:spTree>
  </p:cSld>
  <p:clrMapOvr>
    <a:masterClrMapping/>
  </p:clrMapOvr>
  <p:transition>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ChangeArrowheads="1"/>
          </p:cNvSpPr>
          <p:nvPr/>
        </p:nvSpPr>
        <p:spPr bwMode="auto">
          <a:xfrm>
            <a:off x="539750" y="2852738"/>
            <a:ext cx="8077200" cy="3503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zh-CN" sz="3200" b="1">
                <a:solidFill>
                  <a:srgbClr val="0000FF"/>
                </a:solidFill>
                <a:latin typeface="黑体" panose="02010609060101010101" pitchFamily="49" charset="-122"/>
                <a:ea typeface="黑体" panose="02010609060101010101" pitchFamily="49" charset="-122"/>
              </a:rPr>
              <a:t>    </a:t>
            </a:r>
            <a:r>
              <a:rPr lang="zh-CN" altLang="en-US" sz="3200" b="1">
                <a:solidFill>
                  <a:srgbClr val="0000FF"/>
                </a:solidFill>
                <a:latin typeface="黑体" panose="02010609060101010101" pitchFamily="49" charset="-122"/>
                <a:ea typeface="黑体" panose="02010609060101010101" pitchFamily="49" charset="-122"/>
              </a:rPr>
              <a:t>母亲对我的影响不单体现在对</a:t>
            </a:r>
            <a:r>
              <a:rPr lang="zh-CN" altLang="en-US" sz="3200" b="1">
                <a:solidFill>
                  <a:srgbClr val="0000FF"/>
                </a:solidFill>
                <a:ea typeface="黑体" panose="02010609060101010101" pitchFamily="49" charset="-122"/>
              </a:rPr>
              <a:t>“</a:t>
            </a:r>
            <a:r>
              <a:rPr lang="zh-CN" altLang="en-US" sz="3200" b="1">
                <a:solidFill>
                  <a:srgbClr val="0000FF"/>
                </a:solidFill>
                <a:latin typeface="黑体" panose="02010609060101010101" pitchFamily="49" charset="-122"/>
                <a:ea typeface="黑体" panose="02010609060101010101" pitchFamily="49" charset="-122"/>
              </a:rPr>
              <a:t>我</a:t>
            </a:r>
            <a:r>
              <a:rPr lang="zh-CN" altLang="en-US" sz="3200" b="1">
                <a:solidFill>
                  <a:srgbClr val="0000FF"/>
                </a:solidFill>
                <a:ea typeface="黑体" panose="02010609060101010101" pitchFamily="49" charset="-122"/>
              </a:rPr>
              <a:t>”</a:t>
            </a:r>
            <a:r>
              <a:rPr lang="zh-CN" altLang="en-US" sz="3200" b="1">
                <a:solidFill>
                  <a:srgbClr val="0000FF"/>
                </a:solidFill>
                <a:latin typeface="黑体" panose="02010609060101010101" pitchFamily="49" charset="-122"/>
                <a:ea typeface="黑体" panose="02010609060101010101" pitchFamily="49" charset="-122"/>
              </a:rPr>
              <a:t>的</a:t>
            </a:r>
            <a:r>
              <a:rPr lang="zh-CN" altLang="en-US" sz="3200" b="1">
                <a:solidFill>
                  <a:srgbClr val="0000FF"/>
                </a:solidFill>
                <a:ea typeface="黑体" panose="02010609060101010101" pitchFamily="49" charset="-122"/>
              </a:rPr>
              <a:t>“</a:t>
            </a:r>
            <a:r>
              <a:rPr lang="zh-CN" altLang="en-US" sz="3200" b="1">
                <a:solidFill>
                  <a:srgbClr val="0000FF"/>
                </a:solidFill>
                <a:latin typeface="黑体" panose="02010609060101010101" pitchFamily="49" charset="-122"/>
                <a:ea typeface="黑体" panose="02010609060101010101" pitchFamily="49" charset="-122"/>
              </a:rPr>
              <a:t>言教</a:t>
            </a:r>
            <a:r>
              <a:rPr lang="zh-CN" altLang="en-US" sz="3200" b="1">
                <a:solidFill>
                  <a:srgbClr val="0000FF"/>
                </a:solidFill>
                <a:ea typeface="黑体" panose="02010609060101010101" pitchFamily="49" charset="-122"/>
              </a:rPr>
              <a:t>”</a:t>
            </a:r>
            <a:r>
              <a:rPr lang="zh-CN" altLang="en-US" sz="3200" b="1">
                <a:solidFill>
                  <a:srgbClr val="0000FF"/>
                </a:solidFill>
                <a:latin typeface="黑体" panose="02010609060101010101" pitchFamily="49" charset="-122"/>
                <a:ea typeface="黑体" panose="02010609060101010101" pitchFamily="49" charset="-122"/>
              </a:rPr>
              <a:t>上，而更多地体现在母亲平时怎样待人接物对我的</a:t>
            </a:r>
            <a:r>
              <a:rPr lang="zh-CN" altLang="en-US" sz="3200" b="1">
                <a:solidFill>
                  <a:srgbClr val="0000FF"/>
                </a:solidFill>
                <a:ea typeface="黑体" panose="02010609060101010101" pitchFamily="49" charset="-122"/>
              </a:rPr>
              <a:t>“</a:t>
            </a:r>
            <a:r>
              <a:rPr lang="zh-CN" altLang="en-US" sz="3200" b="1">
                <a:solidFill>
                  <a:srgbClr val="0000FF"/>
                </a:solidFill>
                <a:latin typeface="黑体" panose="02010609060101010101" pitchFamily="49" charset="-122"/>
                <a:ea typeface="黑体" panose="02010609060101010101" pitchFamily="49" charset="-122"/>
              </a:rPr>
              <a:t>身教</a:t>
            </a:r>
            <a:r>
              <a:rPr lang="zh-CN" altLang="en-US" sz="3200" b="1">
                <a:solidFill>
                  <a:srgbClr val="0000FF"/>
                </a:solidFill>
                <a:ea typeface="黑体" panose="02010609060101010101" pitchFamily="49" charset="-122"/>
              </a:rPr>
              <a:t>”</a:t>
            </a:r>
            <a:r>
              <a:rPr lang="zh-CN" altLang="en-US" sz="3200" b="1">
                <a:solidFill>
                  <a:srgbClr val="0000FF"/>
                </a:solidFill>
                <a:latin typeface="黑体" panose="02010609060101010101" pitchFamily="49" charset="-122"/>
                <a:ea typeface="黑体" panose="02010609060101010101" pitchFamily="49" charset="-122"/>
              </a:rPr>
              <a:t>上。写她与家人相处的情形，是在写她以身示范对我的耳濡目染、潜移默化的教育和影响。</a:t>
            </a:r>
            <a:r>
              <a:rPr lang="zh-CN" altLang="en-US" sz="3200" b="1">
                <a:latin typeface="黑体" panose="02010609060101010101" pitchFamily="49" charset="-122"/>
                <a:ea typeface="黑体" panose="02010609060101010101" pitchFamily="49" charset="-122"/>
              </a:rPr>
              <a:t>因此，可以说，写母亲与家人相处的情形，同样也是在写</a:t>
            </a:r>
            <a:r>
              <a:rPr lang="zh-CN" altLang="en-US" sz="3200" b="1">
                <a:ea typeface="黑体" panose="02010609060101010101" pitchFamily="49" charset="-122"/>
              </a:rPr>
              <a:t>“</a:t>
            </a:r>
            <a:r>
              <a:rPr lang="zh-CN" altLang="en-US" sz="3200" b="1">
                <a:latin typeface="黑体" panose="02010609060101010101" pitchFamily="49" charset="-122"/>
                <a:ea typeface="黑体" panose="02010609060101010101" pitchFamily="49" charset="-122"/>
              </a:rPr>
              <a:t>母亲是我的恩师</a:t>
            </a:r>
            <a:r>
              <a:rPr lang="zh-CN" altLang="en-US" sz="3200" b="1">
                <a:ea typeface="黑体" panose="02010609060101010101" pitchFamily="49" charset="-122"/>
              </a:rPr>
              <a:t>”</a:t>
            </a:r>
            <a:r>
              <a:rPr lang="zh-CN" altLang="en-US" sz="3200" b="1">
                <a:latin typeface="黑体" panose="02010609060101010101" pitchFamily="49" charset="-122"/>
                <a:ea typeface="黑体" panose="02010609060101010101" pitchFamily="49" charset="-122"/>
              </a:rPr>
              <a:t>，</a:t>
            </a:r>
          </a:p>
        </p:txBody>
      </p:sp>
      <p:sp>
        <p:nvSpPr>
          <p:cNvPr id="236548" name="Text Box 4"/>
          <p:cNvSpPr txBox="1">
            <a:spLocks noChangeArrowheads="1"/>
          </p:cNvSpPr>
          <p:nvPr/>
        </p:nvSpPr>
        <p:spPr bwMode="auto">
          <a:xfrm>
            <a:off x="755650" y="404813"/>
            <a:ext cx="7864475"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800" b="1"/>
              <a:t>        </a:t>
            </a:r>
            <a:r>
              <a:rPr lang="zh-CN" altLang="en-US" sz="3600" b="1"/>
              <a:t>（</a:t>
            </a:r>
            <a:r>
              <a:rPr lang="en-US" altLang="zh-CN" sz="3600" b="1"/>
              <a:t>2</a:t>
            </a:r>
            <a:r>
              <a:rPr lang="zh-CN" altLang="en-US" sz="3600" b="1"/>
              <a:t>）作者主要写母亲是他的恩师，为什么除了写母亲怎样训导之外，还用更多的笔墨写她与家人相处的情形？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65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54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descr="《背影》2"/>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381000"/>
            <a:ext cx="7924800" cy="621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3" name="Text Box 3"/>
          <p:cNvSpPr txBox="1">
            <a:spLocks noChangeArrowheads="1"/>
          </p:cNvSpPr>
          <p:nvPr/>
        </p:nvSpPr>
        <p:spPr bwMode="auto">
          <a:xfrm>
            <a:off x="2057400" y="914400"/>
            <a:ext cx="3581400" cy="1006475"/>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6000" b="1">
                <a:solidFill>
                  <a:srgbClr val="FF00FF"/>
                </a:solidFill>
                <a:latin typeface="Times New Roman" panose="02020603050405020304" pitchFamily="18" charset="0"/>
                <a:ea typeface="方正舒体" panose="02010601030101010101" pitchFamily="2" charset="-122"/>
              </a:rPr>
              <a:t>各抒己见：</a:t>
            </a:r>
          </a:p>
        </p:txBody>
      </p:sp>
      <p:sp>
        <p:nvSpPr>
          <p:cNvPr id="71684" name="Text Box 4"/>
          <p:cNvSpPr txBox="1">
            <a:spLocks noChangeArrowheads="1"/>
          </p:cNvSpPr>
          <p:nvPr/>
        </p:nvSpPr>
        <p:spPr bwMode="auto">
          <a:xfrm>
            <a:off x="971550" y="2852738"/>
            <a:ext cx="7377113"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4000" b="1">
                <a:solidFill>
                  <a:srgbClr val="0000FF"/>
                </a:solidFill>
                <a:latin typeface="Times New Roman" panose="02020603050405020304" pitchFamily="18" charset="0"/>
              </a:rPr>
              <a:t>        </a:t>
            </a:r>
            <a:r>
              <a:rPr lang="zh-CN" altLang="en-US" sz="4000" b="1">
                <a:solidFill>
                  <a:srgbClr val="0000FF"/>
                </a:solidFill>
                <a:latin typeface="Times New Roman" panose="02020603050405020304" pitchFamily="18" charset="0"/>
              </a:rPr>
              <a:t>课文既写了母亲给予自己的直接的教育，也写了母亲为人的方式给予自己的影响。你对母亲教子的方式和为人的方式有怎样的理解和看法？</a:t>
            </a:r>
          </a:p>
        </p:txBody>
      </p:sp>
      <p:pic>
        <p:nvPicPr>
          <p:cNvPr id="71685" name="Picture 5" descr="读书图"/>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228600"/>
            <a:ext cx="27432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strips dir="l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descr="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88913"/>
            <a:ext cx="2519362"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659" name="Text Box 3"/>
          <p:cNvSpPr txBox="1">
            <a:spLocks noChangeArrowheads="1"/>
          </p:cNvSpPr>
          <p:nvPr/>
        </p:nvSpPr>
        <p:spPr bwMode="auto">
          <a:xfrm>
            <a:off x="1331913" y="3860800"/>
            <a:ext cx="7200900"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lnSpc>
                <a:spcPct val="125000"/>
              </a:lnSpc>
              <a:spcBef>
                <a:spcPct val="50000"/>
              </a:spcBef>
            </a:pPr>
            <a:r>
              <a:rPr lang="zh-CN" altLang="en-US" sz="2400" b="1">
                <a:latin typeface="楷体_GB2312" pitchFamily="49" charset="-122"/>
                <a:ea typeface="楷体_GB2312" pitchFamily="49" charset="-122"/>
              </a:rPr>
              <a:t>　</a:t>
            </a:r>
            <a:r>
              <a:rPr lang="en-US" altLang="zh-CN" sz="2800" b="1">
                <a:latin typeface="楷体_GB2312" pitchFamily="49" charset="-122"/>
                <a:ea typeface="楷体_GB2312" pitchFamily="49" charset="-122"/>
                <a:hlinkClick r:id="rId3" action="ppaction://hlinksldjump"/>
              </a:rPr>
              <a:t>2</a:t>
            </a:r>
            <a:r>
              <a:rPr lang="zh-CN" altLang="en-US" sz="2800" b="1">
                <a:latin typeface="楷体_GB2312" pitchFamily="49" charset="-122"/>
                <a:ea typeface="楷体_GB2312" pitchFamily="49" charset="-122"/>
                <a:hlinkClick r:id="rId3" action="ppaction://hlinksldjump"/>
              </a:rPr>
              <a:t>、</a:t>
            </a:r>
            <a:r>
              <a:rPr lang="zh-CN" altLang="en-US" sz="2800" b="1">
                <a:latin typeface="楷体_GB2312" pitchFamily="49" charset="-122"/>
                <a:ea typeface="楷体_GB2312" pitchFamily="49" charset="-122"/>
              </a:rPr>
              <a:t>在这广漠的人海里独自</a:t>
            </a:r>
            <a:r>
              <a:rPr lang="zh-CN" altLang="en-US" sz="2800" b="1" u="sng">
                <a:latin typeface="楷体_GB2312" pitchFamily="49" charset="-122"/>
                <a:ea typeface="楷体_GB2312" pitchFamily="49" charset="-122"/>
              </a:rPr>
              <a:t>混</a:t>
            </a:r>
            <a:r>
              <a:rPr lang="zh-CN" altLang="en-US" sz="2800" b="1">
                <a:latin typeface="楷体_GB2312" pitchFamily="49" charset="-122"/>
                <a:ea typeface="楷体_GB2312" pitchFamily="49" charset="-122"/>
              </a:rPr>
              <a:t>了二十多年，没有一个人管束过我。</a:t>
            </a:r>
          </a:p>
        </p:txBody>
      </p:sp>
      <p:sp>
        <p:nvSpPr>
          <p:cNvPr id="70660" name="Text Box 4"/>
          <p:cNvSpPr txBox="1">
            <a:spLocks noChangeArrowheads="1"/>
          </p:cNvSpPr>
          <p:nvPr/>
        </p:nvSpPr>
        <p:spPr bwMode="auto">
          <a:xfrm>
            <a:off x="1187450" y="5013325"/>
            <a:ext cx="7416800" cy="169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0" hangingPunct="0">
              <a:lnSpc>
                <a:spcPct val="125000"/>
              </a:lnSpc>
              <a:spcBef>
                <a:spcPct val="50000"/>
              </a:spcBef>
            </a:pPr>
            <a:r>
              <a:rPr lang="zh-CN" altLang="en-US" sz="2800" b="1">
                <a:latin typeface="楷体_GB2312" pitchFamily="49" charset="-122"/>
                <a:ea typeface="楷体_GB2312" pitchFamily="49" charset="-122"/>
              </a:rPr>
              <a:t>　</a:t>
            </a:r>
            <a:r>
              <a:rPr lang="en-US" altLang="zh-CN" sz="2800" b="1">
                <a:latin typeface="楷体_GB2312" pitchFamily="49" charset="-122"/>
                <a:ea typeface="楷体_GB2312" pitchFamily="49" charset="-122"/>
                <a:hlinkClick r:id="rId4" action="ppaction://hlinksldjump"/>
              </a:rPr>
              <a:t>3</a:t>
            </a:r>
            <a:r>
              <a:rPr lang="zh-CN" altLang="en-US" sz="2800" b="1">
                <a:latin typeface="楷体_GB2312" pitchFamily="49" charset="-122"/>
                <a:ea typeface="楷体_GB2312" pitchFamily="49" charset="-122"/>
                <a:hlinkClick r:id="rId4" action="ppaction://hlinksldjump"/>
              </a:rPr>
              <a:t>、</a:t>
            </a:r>
            <a:r>
              <a:rPr lang="zh-CN" altLang="en-US" sz="2800" b="1" u="sng">
                <a:latin typeface="楷体_GB2312" pitchFamily="49" charset="-122"/>
                <a:ea typeface="楷体_GB2312" pitchFamily="49" charset="-122"/>
              </a:rPr>
              <a:t>如果</a:t>
            </a:r>
            <a:r>
              <a:rPr lang="zh-CN" altLang="en-US" sz="2800" b="1">
                <a:latin typeface="楷体_GB2312" pitchFamily="49" charset="-122"/>
                <a:ea typeface="楷体_GB2312" pitchFamily="49" charset="-122"/>
              </a:rPr>
              <a:t>我学得了一丝一毫的好脾气，</a:t>
            </a:r>
            <a:r>
              <a:rPr lang="zh-CN" altLang="en-US" sz="2800" b="1" u="sng">
                <a:latin typeface="楷体_GB2312" pitchFamily="49" charset="-122"/>
                <a:ea typeface="楷体_GB2312" pitchFamily="49" charset="-122"/>
              </a:rPr>
              <a:t>如果</a:t>
            </a:r>
            <a:r>
              <a:rPr lang="zh-CN" altLang="en-US" sz="2800" b="1">
                <a:latin typeface="楷体_GB2312" pitchFamily="49" charset="-122"/>
                <a:ea typeface="楷体_GB2312" pitchFamily="49" charset="-122"/>
              </a:rPr>
              <a:t>我学得了一点点待人接物的和气，</a:t>
            </a:r>
            <a:r>
              <a:rPr lang="zh-CN" altLang="en-US" sz="2800" b="1" u="sng">
                <a:latin typeface="楷体_GB2312" pitchFamily="49" charset="-122"/>
                <a:ea typeface="楷体_GB2312" pitchFamily="49" charset="-122"/>
              </a:rPr>
              <a:t>如果</a:t>
            </a:r>
            <a:r>
              <a:rPr lang="zh-CN" altLang="en-US" sz="2800" b="1">
                <a:latin typeface="楷体_GB2312" pitchFamily="49" charset="-122"/>
                <a:ea typeface="楷体_GB2312" pitchFamily="49" charset="-122"/>
              </a:rPr>
              <a:t>我能宽恕人，体谅人</a:t>
            </a:r>
            <a:r>
              <a:rPr lang="zh-CN" altLang="en-US" sz="2800" b="1">
                <a:ea typeface="楷体_GB2312" pitchFamily="49" charset="-122"/>
              </a:rPr>
              <a:t>——</a:t>
            </a:r>
            <a:r>
              <a:rPr lang="zh-CN" altLang="en-US" sz="2800" b="1">
                <a:latin typeface="楷体_GB2312" pitchFamily="49" charset="-122"/>
                <a:ea typeface="楷体_GB2312" pitchFamily="49" charset="-122"/>
              </a:rPr>
              <a:t>我都得感谢我的慈母。</a:t>
            </a:r>
            <a:r>
              <a:rPr lang="zh-CN" altLang="en-US" sz="2400" b="1">
                <a:latin typeface="楷体_GB2312" pitchFamily="49" charset="-122"/>
                <a:ea typeface="楷体_GB2312" pitchFamily="49" charset="-122"/>
              </a:rPr>
              <a:t> </a:t>
            </a:r>
          </a:p>
        </p:txBody>
      </p:sp>
      <p:sp>
        <p:nvSpPr>
          <p:cNvPr id="70661" name="Text Box 5"/>
          <p:cNvSpPr txBox="1">
            <a:spLocks noChangeArrowheads="1"/>
          </p:cNvSpPr>
          <p:nvPr/>
        </p:nvSpPr>
        <p:spPr bwMode="auto">
          <a:xfrm>
            <a:off x="971550" y="981075"/>
            <a:ext cx="72009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0" hangingPunct="0">
              <a:lnSpc>
                <a:spcPct val="125000"/>
              </a:lnSpc>
              <a:spcBef>
                <a:spcPct val="50000"/>
              </a:spcBef>
            </a:pPr>
            <a:r>
              <a:rPr lang="zh-CN" altLang="en-US" sz="2800" b="1">
                <a:latin typeface="楷体_GB2312" pitchFamily="49" charset="-122"/>
                <a:ea typeface="楷体_GB2312" pitchFamily="49" charset="-122"/>
              </a:rPr>
              <a:t>　　</a:t>
            </a:r>
            <a:r>
              <a:rPr lang="zh-CN" altLang="en-US" sz="3200" b="1">
                <a:latin typeface="楷体_GB2312" pitchFamily="49" charset="-122"/>
                <a:ea typeface="楷体_GB2312" pitchFamily="49" charset="-122"/>
              </a:rPr>
              <a:t>结合上下文，品味下面语句中划线词语的分寸感。</a:t>
            </a:r>
          </a:p>
        </p:txBody>
      </p:sp>
      <p:sp>
        <p:nvSpPr>
          <p:cNvPr id="70662" name="Rectangle 6"/>
          <p:cNvSpPr>
            <a:spLocks noChangeArrowheads="1"/>
          </p:cNvSpPr>
          <p:nvPr/>
        </p:nvSpPr>
        <p:spPr bwMode="auto">
          <a:xfrm>
            <a:off x="2771775" y="333375"/>
            <a:ext cx="23256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b="1"/>
              <a:t>（课后研读</a:t>
            </a:r>
            <a:r>
              <a:rPr lang="zh-CN" altLang="en-US" sz="2800"/>
              <a:t>）</a:t>
            </a:r>
          </a:p>
        </p:txBody>
      </p:sp>
      <p:sp>
        <p:nvSpPr>
          <p:cNvPr id="70663" name="Text Box 7"/>
          <p:cNvSpPr txBox="1">
            <a:spLocks noChangeArrowheads="1"/>
          </p:cNvSpPr>
          <p:nvPr/>
        </p:nvSpPr>
        <p:spPr bwMode="auto">
          <a:xfrm>
            <a:off x="900113" y="2205038"/>
            <a:ext cx="7848600" cy="169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0" hangingPunct="0">
              <a:lnSpc>
                <a:spcPct val="125000"/>
              </a:lnSpc>
              <a:spcBef>
                <a:spcPct val="50000"/>
              </a:spcBef>
            </a:pPr>
            <a:r>
              <a:rPr lang="zh-CN" altLang="en-US" sz="2800" b="1">
                <a:latin typeface="楷体_GB2312" pitchFamily="49" charset="-122"/>
                <a:ea typeface="楷体_GB2312" pitchFamily="49" charset="-122"/>
              </a:rPr>
              <a:t>　　</a:t>
            </a:r>
            <a:r>
              <a:rPr lang="en-US" altLang="zh-CN" sz="2800" b="1">
                <a:latin typeface="楷体_GB2312" pitchFamily="49" charset="-122"/>
                <a:ea typeface="楷体_GB2312" pitchFamily="49" charset="-122"/>
                <a:hlinkClick r:id="rId5" action="ppaction://hlinksldjump"/>
              </a:rPr>
              <a:t>1</a:t>
            </a:r>
            <a:r>
              <a:rPr lang="zh-CN" altLang="en-US" sz="2800" b="1">
                <a:latin typeface="楷体_GB2312" pitchFamily="49" charset="-122"/>
                <a:ea typeface="楷体_GB2312" pitchFamily="49" charset="-122"/>
                <a:hlinkClick r:id="rId5" action="ppaction://hlinksldjump"/>
              </a:rPr>
              <a:t>、</a:t>
            </a:r>
            <a:r>
              <a:rPr lang="zh-CN" altLang="en-US" sz="2800" b="1">
                <a:latin typeface="楷体_GB2312" pitchFamily="49" charset="-122"/>
                <a:ea typeface="楷体_GB2312" pitchFamily="49" charset="-122"/>
              </a:rPr>
              <a:t>我在这九年（1895</a:t>
            </a:r>
            <a:r>
              <a:rPr lang="zh-CN" altLang="en-US" sz="2800" b="1">
                <a:ea typeface="楷体_GB2312" pitchFamily="49" charset="-122"/>
              </a:rPr>
              <a:t>—</a:t>
            </a:r>
            <a:r>
              <a:rPr lang="zh-CN" altLang="en-US" sz="2800" b="1">
                <a:latin typeface="楷体_GB2312" pitchFamily="49" charset="-122"/>
                <a:ea typeface="楷体_GB2312" pitchFamily="49" charset="-122"/>
              </a:rPr>
              <a:t>1904）之中，只学得了读书写字两件事。在文字和思想（看文章）的方面，</a:t>
            </a:r>
            <a:r>
              <a:rPr lang="zh-CN" altLang="en-US" sz="2800" b="1" u="sng">
                <a:latin typeface="楷体_GB2312" pitchFamily="49" charset="-122"/>
                <a:ea typeface="楷体_GB2312" pitchFamily="49" charset="-122"/>
              </a:rPr>
              <a:t>不能不</a:t>
            </a:r>
            <a:r>
              <a:rPr lang="zh-CN" altLang="en-US" sz="2800" b="1">
                <a:latin typeface="楷体_GB2312" pitchFamily="49" charset="-122"/>
                <a:ea typeface="楷体_GB2312" pitchFamily="49" charset="-122"/>
              </a:rPr>
              <a:t>算是打了</a:t>
            </a:r>
            <a:r>
              <a:rPr lang="zh-CN" altLang="en-US" sz="2800" b="1" u="sng">
                <a:latin typeface="楷体_GB2312" pitchFamily="49" charset="-122"/>
                <a:ea typeface="楷体_GB2312" pitchFamily="49" charset="-122"/>
              </a:rPr>
              <a:t>一点</a:t>
            </a:r>
            <a:r>
              <a:rPr lang="zh-CN" altLang="en-US" sz="2800" b="1">
                <a:latin typeface="楷体_GB2312" pitchFamily="49" charset="-122"/>
                <a:ea typeface="楷体_GB2312" pitchFamily="49" charset="-122"/>
              </a:rPr>
              <a:t>底子。</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0663">
                                            <p:txEl>
                                              <p:pRg st="0" end="0"/>
                                            </p:txEl>
                                          </p:spTgt>
                                        </p:tgtEl>
                                        <p:attrNameLst>
                                          <p:attrName>style.visibility</p:attrName>
                                        </p:attrNameLst>
                                      </p:cBhvr>
                                      <p:to>
                                        <p:strVal val="visible"/>
                                      </p:to>
                                    </p:set>
                                    <p:animEffect transition="in" filter="wipe(up)">
                                      <p:cBhvr>
                                        <p:cTn id="7" dur="500"/>
                                        <p:tgtEl>
                                          <p:spTgt spid="706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0659">
                                            <p:txEl>
                                              <p:pRg st="0" end="0"/>
                                            </p:txEl>
                                          </p:spTgt>
                                        </p:tgtEl>
                                        <p:attrNameLst>
                                          <p:attrName>style.visibility</p:attrName>
                                        </p:attrNameLst>
                                      </p:cBhvr>
                                      <p:to>
                                        <p:strVal val="visible"/>
                                      </p:to>
                                    </p:set>
                                    <p:animEffect transition="in" filter="wipe(up)">
                                      <p:cBhvr>
                                        <p:cTn id="12" dur="500"/>
                                        <p:tgtEl>
                                          <p:spTgt spid="7065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70660">
                                            <p:txEl>
                                              <p:pRg st="0" end="0"/>
                                            </p:txEl>
                                          </p:spTgt>
                                        </p:tgtEl>
                                        <p:attrNameLst>
                                          <p:attrName>style.visibility</p:attrName>
                                        </p:attrNameLst>
                                      </p:cBhvr>
                                      <p:to>
                                        <p:strVal val="visible"/>
                                      </p:to>
                                    </p:set>
                                    <p:animEffect transition="in" filter="wipe(up)">
                                      <p:cBhvr>
                                        <p:cTn id="17" dur="500"/>
                                        <p:tgtEl>
                                          <p:spTgt spid="7066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9" grpId="0" build="p" animBg="1" autoUpdateAnimBg="0"/>
      <p:bldP spid="70660" grpId="0" build="p" animBg="1" autoUpdateAnimBg="0"/>
      <p:bldP spid="70663" grpId="0" build="p"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ChangeArrowheads="1"/>
          </p:cNvSpPr>
          <p:nvPr/>
        </p:nvSpPr>
        <p:spPr bwMode="auto">
          <a:xfrm>
            <a:off x="468313" y="1484313"/>
            <a:ext cx="8305800"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600" b="1">
                <a:solidFill>
                  <a:srgbClr val="0000FF"/>
                </a:solidFill>
                <a:latin typeface="黑体" panose="02010609060101010101" pitchFamily="49" charset="-122"/>
                <a:ea typeface="黑体" panose="02010609060101010101" pitchFamily="49" charset="-122"/>
              </a:rPr>
              <a:t>    </a:t>
            </a:r>
            <a:r>
              <a:rPr lang="zh-CN" altLang="en-US" sz="3600" b="1">
                <a:solidFill>
                  <a:srgbClr val="0000FF"/>
                </a:solidFill>
                <a:latin typeface="黑体" panose="02010609060101010101" pitchFamily="49" charset="-122"/>
                <a:ea typeface="黑体" panose="02010609060101010101" pitchFamily="49" charset="-122"/>
              </a:rPr>
              <a:t>用</a:t>
            </a:r>
            <a:r>
              <a:rPr lang="zh-CN" altLang="en-US" sz="3600" b="1">
                <a:solidFill>
                  <a:srgbClr val="0000FF"/>
                </a:solidFill>
                <a:ea typeface="黑体" panose="02010609060101010101" pitchFamily="49" charset="-122"/>
              </a:rPr>
              <a:t>“</a:t>
            </a:r>
            <a:r>
              <a:rPr lang="zh-CN" altLang="en-US" sz="3600" b="1">
                <a:solidFill>
                  <a:srgbClr val="0000FF"/>
                </a:solidFill>
                <a:latin typeface="黑体" panose="02010609060101010101" pitchFamily="49" charset="-122"/>
                <a:ea typeface="黑体" panose="02010609060101010101" pitchFamily="49" charset="-122"/>
              </a:rPr>
              <a:t>不能不</a:t>
            </a:r>
            <a:r>
              <a:rPr lang="zh-CN" altLang="en-US" sz="3600" b="1">
                <a:solidFill>
                  <a:srgbClr val="0000FF"/>
                </a:solidFill>
                <a:ea typeface="黑体" panose="02010609060101010101" pitchFamily="49" charset="-122"/>
              </a:rPr>
              <a:t>”</a:t>
            </a:r>
            <a:r>
              <a:rPr lang="zh-CN" altLang="en-US" sz="3600" b="1">
                <a:solidFill>
                  <a:srgbClr val="0000FF"/>
                </a:solidFill>
                <a:latin typeface="黑体" panose="02010609060101010101" pitchFamily="49" charset="-122"/>
                <a:ea typeface="黑体" panose="02010609060101010101" pitchFamily="49" charset="-122"/>
              </a:rPr>
              <a:t>双重否定，表达了作者对</a:t>
            </a:r>
            <a:r>
              <a:rPr lang="zh-CN" altLang="en-US" sz="3600" b="1">
                <a:solidFill>
                  <a:srgbClr val="0000FF"/>
                </a:solidFill>
                <a:ea typeface="黑体" panose="02010609060101010101" pitchFamily="49" charset="-122"/>
              </a:rPr>
              <a:t>“</a:t>
            </a:r>
            <a:r>
              <a:rPr lang="zh-CN" altLang="en-US" sz="3600" b="1">
                <a:solidFill>
                  <a:srgbClr val="0000FF"/>
                </a:solidFill>
                <a:latin typeface="黑体" panose="02010609060101010101" pitchFamily="49" charset="-122"/>
                <a:ea typeface="黑体" panose="02010609060101010101" pitchFamily="49" charset="-122"/>
              </a:rPr>
              <a:t>打了一点底子</a:t>
            </a:r>
            <a:r>
              <a:rPr lang="zh-CN" altLang="en-US" sz="3600" b="1">
                <a:solidFill>
                  <a:srgbClr val="0000FF"/>
                </a:solidFill>
                <a:ea typeface="黑体" panose="02010609060101010101" pitchFamily="49" charset="-122"/>
              </a:rPr>
              <a:t>”</a:t>
            </a:r>
            <a:r>
              <a:rPr lang="zh-CN" altLang="en-US" sz="3600" b="1">
                <a:solidFill>
                  <a:srgbClr val="0000FF"/>
                </a:solidFill>
                <a:latin typeface="黑体" panose="02010609060101010101" pitchFamily="49" charset="-122"/>
                <a:ea typeface="黑体" panose="02010609060101010101" pitchFamily="49" charset="-122"/>
              </a:rPr>
              <a:t>的肯定</a:t>
            </a:r>
            <a:r>
              <a:rPr lang="zh-CN" altLang="en-US" sz="3600" b="1">
                <a:solidFill>
                  <a:srgbClr val="000000"/>
                </a:solidFill>
                <a:latin typeface="黑体" panose="02010609060101010101" pitchFamily="49" charset="-122"/>
                <a:ea typeface="黑体" panose="02010609060101010101" pitchFamily="49" charset="-122"/>
              </a:rPr>
              <a:t>，但</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不能不</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这一能愿动词的双重否定表</a:t>
            </a:r>
            <a:r>
              <a:rPr lang="zh-CN" altLang="en-US" sz="3600" b="1">
                <a:solidFill>
                  <a:srgbClr val="0000FF"/>
                </a:solidFill>
                <a:latin typeface="黑体" panose="02010609060101010101" pitchFamily="49" charset="-122"/>
                <a:ea typeface="黑体" panose="02010609060101010101" pitchFamily="49" charset="-122"/>
              </a:rPr>
              <a:t>达一种主观上的肯定</a:t>
            </a:r>
            <a:r>
              <a:rPr lang="zh-CN" altLang="en-US" sz="3600" b="1">
                <a:solidFill>
                  <a:srgbClr val="000000"/>
                </a:solidFill>
                <a:latin typeface="黑体" panose="02010609060101010101" pitchFamily="49" charset="-122"/>
                <a:ea typeface="黑体" panose="02010609060101010101" pitchFamily="49" charset="-122"/>
              </a:rPr>
              <a:t>，因而有主观认为之意，这样</a:t>
            </a:r>
            <a:r>
              <a:rPr lang="zh-CN" altLang="en-US" sz="3600" b="1">
                <a:solidFill>
                  <a:srgbClr val="0000FF"/>
                </a:solidFill>
                <a:latin typeface="黑体" panose="02010609060101010101" pitchFamily="49" charset="-122"/>
                <a:ea typeface="黑体" panose="02010609060101010101" pitchFamily="49" charset="-122"/>
              </a:rPr>
              <a:t>既表明了态度，又不显得断然和绝对。</a:t>
            </a:r>
            <a:r>
              <a:rPr lang="zh-CN" altLang="en-US" sz="3600" b="1">
                <a:solidFill>
                  <a:srgbClr val="0000FF"/>
                </a:solidFill>
                <a:ea typeface="黑体" panose="02010609060101010101" pitchFamily="49" charset="-122"/>
              </a:rPr>
              <a:t>“</a:t>
            </a:r>
            <a:r>
              <a:rPr lang="zh-CN" altLang="en-US" sz="3600" b="1">
                <a:solidFill>
                  <a:srgbClr val="0000FF"/>
                </a:solidFill>
                <a:latin typeface="黑体" panose="02010609060101010101" pitchFamily="49" charset="-122"/>
                <a:ea typeface="黑体" panose="02010609060101010101" pitchFamily="49" charset="-122"/>
              </a:rPr>
              <a:t>一点儿</a:t>
            </a:r>
            <a:r>
              <a:rPr lang="zh-CN" altLang="en-US" sz="3600" b="1">
                <a:solidFill>
                  <a:srgbClr val="0000FF"/>
                </a:solidFill>
                <a:ea typeface="黑体" panose="02010609060101010101" pitchFamily="49" charset="-122"/>
              </a:rPr>
              <a:t>”</a:t>
            </a:r>
            <a:r>
              <a:rPr lang="zh-CN" altLang="en-US" sz="3600" b="1">
                <a:solidFill>
                  <a:srgbClr val="0000FF"/>
                </a:solidFill>
                <a:latin typeface="黑体" panose="02010609060101010101" pitchFamily="49" charset="-122"/>
                <a:ea typeface="黑体" panose="02010609060101010101" pitchFamily="49" charset="-122"/>
              </a:rPr>
              <a:t>则是作者实事求是、自谦的</a:t>
            </a:r>
            <a:r>
              <a:rPr lang="zh-CN" altLang="zh-CN" sz="3600" b="1">
                <a:solidFill>
                  <a:srgbClr val="0000FF"/>
                </a:solidFill>
                <a:latin typeface="黑体" panose="02010609060101010101" pitchFamily="49" charset="-122"/>
                <a:ea typeface="黑体" panose="02010609060101010101" pitchFamily="49" charset="-122"/>
              </a:rPr>
              <a:t>体现</a:t>
            </a:r>
            <a:r>
              <a:rPr lang="zh-CN" altLang="en-US" sz="3600" b="1">
                <a:solidFill>
                  <a:srgbClr val="0000FF"/>
                </a:solidFill>
                <a:latin typeface="黑体" panose="02010609060101010101" pitchFamily="49" charset="-122"/>
                <a:ea typeface="黑体" panose="02010609060101010101" pitchFamily="49" charset="-122"/>
              </a:rPr>
              <a:t>。</a:t>
            </a:r>
          </a:p>
        </p:txBody>
      </p:sp>
      <p:sp>
        <p:nvSpPr>
          <p:cNvPr id="237572" name="AutoShape 4">
            <a:hlinkClick r:id="rId2" action="ppaction://hlinksldjump"/>
          </p:cNvPr>
          <p:cNvSpPr>
            <a:spLocks noChangeArrowheads="1"/>
          </p:cNvSpPr>
          <p:nvPr/>
        </p:nvSpPr>
        <p:spPr bwMode="auto">
          <a:xfrm>
            <a:off x="7380288" y="6021388"/>
            <a:ext cx="649287" cy="431800"/>
          </a:xfrm>
          <a:prstGeom prst="leftArrow">
            <a:avLst>
              <a:gd name="adj1" fmla="val 50000"/>
              <a:gd name="adj2" fmla="val 3759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ransition spd="slow">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ChangeArrowheads="1"/>
          </p:cNvSpPr>
          <p:nvPr/>
        </p:nvSpPr>
        <p:spPr bwMode="auto">
          <a:xfrm>
            <a:off x="468313" y="765175"/>
            <a:ext cx="8001000" cy="503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600" b="1">
                <a:solidFill>
                  <a:srgbClr val="000000"/>
                </a:solidFill>
                <a:latin typeface="黑体" panose="02010609060101010101" pitchFamily="49" charset="-122"/>
                <a:ea typeface="黑体" panose="02010609060101010101" pitchFamily="49" charset="-122"/>
              </a:rPr>
              <a:t>    </a:t>
            </a:r>
            <a:r>
              <a:rPr lang="zh-CN" altLang="en-US" sz="3600" b="1">
                <a:solidFill>
                  <a:srgbClr val="000000"/>
                </a:solidFill>
                <a:latin typeface="黑体" panose="02010609060101010101" pitchFamily="49" charset="-122"/>
                <a:ea typeface="黑体" panose="02010609060101010101" pitchFamily="49" charset="-122"/>
              </a:rPr>
              <a:t>说自己</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混</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了二十多年，表现了作者</a:t>
            </a:r>
            <a:r>
              <a:rPr lang="zh-CN" altLang="en-US" sz="3600" b="1">
                <a:solidFill>
                  <a:srgbClr val="0000FF"/>
                </a:solidFill>
                <a:latin typeface="黑体" panose="02010609060101010101" pitchFamily="49" charset="-122"/>
                <a:ea typeface="黑体" panose="02010609060101010101" pitchFamily="49" charset="-122"/>
              </a:rPr>
              <a:t>谦逊</a:t>
            </a:r>
            <a:r>
              <a:rPr lang="zh-CN" altLang="en-US" sz="3600" b="1">
                <a:solidFill>
                  <a:srgbClr val="000000"/>
                </a:solidFill>
                <a:latin typeface="黑体" panose="02010609060101010101" pitchFamily="49" charset="-122"/>
                <a:ea typeface="黑体" panose="02010609060101010101" pitchFamily="49" charset="-122"/>
              </a:rPr>
              <a:t>的态度。尽管作者当时已是文化名人，而且这一</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混</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字</a:t>
            </a:r>
            <a:r>
              <a:rPr lang="zh-CN" altLang="en-US" sz="3600" b="1">
                <a:solidFill>
                  <a:srgbClr val="0000FF"/>
                </a:solidFill>
                <a:latin typeface="黑体" panose="02010609060101010101" pitchFamily="49" charset="-122"/>
                <a:ea typeface="黑体" panose="02010609060101010101" pitchFamily="49" charset="-122"/>
              </a:rPr>
              <a:t>与下句</a:t>
            </a:r>
            <a:r>
              <a:rPr lang="zh-CN" altLang="en-US" sz="3600" b="1">
                <a:solidFill>
                  <a:srgbClr val="0000FF"/>
                </a:solidFill>
                <a:ea typeface="黑体" panose="02010609060101010101" pitchFamily="49" charset="-122"/>
              </a:rPr>
              <a:t>“</a:t>
            </a:r>
            <a:r>
              <a:rPr lang="zh-CN" altLang="en-US" sz="3600" b="1">
                <a:solidFill>
                  <a:srgbClr val="0000FF"/>
                </a:solidFill>
                <a:latin typeface="黑体" panose="02010609060101010101" pitchFamily="49" charset="-122"/>
                <a:ea typeface="黑体" panose="02010609060101010101" pitchFamily="49" charset="-122"/>
              </a:rPr>
              <a:t>没有一个人管束过我</a:t>
            </a:r>
            <a:r>
              <a:rPr lang="zh-CN" altLang="en-US" sz="3600" b="1">
                <a:solidFill>
                  <a:srgbClr val="0000FF"/>
                </a:solidFill>
                <a:ea typeface="黑体" panose="02010609060101010101" pitchFamily="49" charset="-122"/>
              </a:rPr>
              <a:t>”</a:t>
            </a:r>
            <a:r>
              <a:rPr lang="zh-CN" altLang="en-US" sz="3600" b="1">
                <a:solidFill>
                  <a:srgbClr val="0000FF"/>
                </a:solidFill>
                <a:latin typeface="黑体" panose="02010609060101010101" pitchFamily="49" charset="-122"/>
                <a:ea typeface="黑体" panose="02010609060101010101" pitchFamily="49" charset="-122"/>
              </a:rPr>
              <a:t>有暗接之妙</a:t>
            </a:r>
            <a:r>
              <a:rPr lang="zh-CN" altLang="en-US" sz="3600" b="1">
                <a:solidFill>
                  <a:srgbClr val="000000"/>
                </a:solidFill>
                <a:latin typeface="黑体" panose="02010609060101010101" pitchFamily="49" charset="-122"/>
                <a:ea typeface="黑体" panose="02010609060101010101" pitchFamily="49" charset="-122"/>
              </a:rPr>
              <a:t>。</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我</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在人海里</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混</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，应该有人来管束</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我</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，但却没有，</a:t>
            </a:r>
            <a:r>
              <a:rPr lang="zh-CN" altLang="en-US" sz="3600" b="1">
                <a:solidFill>
                  <a:srgbClr val="0000FF"/>
                </a:solidFill>
                <a:latin typeface="黑体" panose="02010609060101010101" pitchFamily="49" charset="-122"/>
                <a:ea typeface="黑体" panose="02010609060101010101" pitchFamily="49" charset="-122"/>
              </a:rPr>
              <a:t>表达了作者远离母亲之后对母亲的怀想；</a:t>
            </a:r>
            <a:r>
              <a:rPr lang="zh-CN" altLang="en-US" sz="3600" b="1">
                <a:solidFill>
                  <a:srgbClr val="000000"/>
                </a:solidFill>
                <a:latin typeface="黑体" panose="02010609060101010101" pitchFamily="49" charset="-122"/>
                <a:ea typeface="黑体" panose="02010609060101010101" pitchFamily="49" charset="-122"/>
              </a:rPr>
              <a:t>没有一个人管束过</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我</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我</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还能在人海里</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混</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了二十多年，</a:t>
            </a:r>
            <a:r>
              <a:rPr lang="zh-CN" altLang="en-US" sz="3600" b="1">
                <a:solidFill>
                  <a:srgbClr val="0000FF"/>
                </a:solidFill>
                <a:latin typeface="黑体" panose="02010609060101010101" pitchFamily="49" charset="-122"/>
                <a:ea typeface="黑体" panose="02010609060101010101" pitchFamily="49" charset="-122"/>
              </a:rPr>
              <a:t>说明了母亲给</a:t>
            </a:r>
            <a:r>
              <a:rPr lang="zh-CN" altLang="en-US" sz="3600" b="1">
                <a:solidFill>
                  <a:srgbClr val="0000FF"/>
                </a:solidFill>
                <a:ea typeface="黑体" panose="02010609060101010101" pitchFamily="49" charset="-122"/>
              </a:rPr>
              <a:t>“</a:t>
            </a:r>
            <a:r>
              <a:rPr lang="zh-CN" altLang="en-US" sz="3600" b="1">
                <a:solidFill>
                  <a:srgbClr val="0000FF"/>
                </a:solidFill>
                <a:latin typeface="黑体" panose="02010609060101010101" pitchFamily="49" charset="-122"/>
                <a:ea typeface="黑体" panose="02010609060101010101" pitchFamily="49" charset="-122"/>
              </a:rPr>
              <a:t>我</a:t>
            </a:r>
            <a:r>
              <a:rPr lang="zh-CN" altLang="en-US" sz="3600" b="1">
                <a:solidFill>
                  <a:srgbClr val="0000FF"/>
                </a:solidFill>
                <a:ea typeface="黑体" panose="02010609060101010101" pitchFamily="49" charset="-122"/>
              </a:rPr>
              <a:t>”</a:t>
            </a:r>
            <a:r>
              <a:rPr lang="zh-CN" altLang="en-US" sz="3600" b="1">
                <a:solidFill>
                  <a:srgbClr val="0000FF"/>
                </a:solidFill>
                <a:latin typeface="黑体" panose="02010609060101010101" pitchFamily="49" charset="-122"/>
                <a:ea typeface="黑体" panose="02010609060101010101" pitchFamily="49" charset="-122"/>
              </a:rPr>
              <a:t>的教益是多么大。</a:t>
            </a:r>
          </a:p>
        </p:txBody>
      </p:sp>
      <p:sp>
        <p:nvSpPr>
          <p:cNvPr id="238595" name="AutoShape 3">
            <a:hlinkClick r:id="rId2" action="ppaction://hlinksldjump"/>
          </p:cNvPr>
          <p:cNvSpPr>
            <a:spLocks noChangeArrowheads="1"/>
          </p:cNvSpPr>
          <p:nvPr/>
        </p:nvSpPr>
        <p:spPr bwMode="auto">
          <a:xfrm>
            <a:off x="7308850" y="6021388"/>
            <a:ext cx="719138" cy="476250"/>
          </a:xfrm>
          <a:prstGeom prst="leftArrow">
            <a:avLst>
              <a:gd name="adj1" fmla="val 50000"/>
              <a:gd name="adj2" fmla="val 3775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ransition spd="slow">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ChangeArrowheads="1"/>
          </p:cNvSpPr>
          <p:nvPr/>
        </p:nvSpPr>
        <p:spPr bwMode="auto">
          <a:xfrm>
            <a:off x="468313" y="981075"/>
            <a:ext cx="8382000" cy="448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600" b="1">
                <a:solidFill>
                  <a:srgbClr val="000000"/>
                </a:solidFill>
                <a:latin typeface="黑体" panose="02010609060101010101" pitchFamily="49" charset="-122"/>
                <a:ea typeface="黑体" panose="02010609060101010101" pitchFamily="49" charset="-122"/>
              </a:rPr>
              <a:t>    </a:t>
            </a:r>
            <a:r>
              <a:rPr lang="zh-CN" altLang="en-US" sz="3600" b="1">
                <a:solidFill>
                  <a:srgbClr val="000000"/>
                </a:solidFill>
                <a:latin typeface="黑体" panose="02010609060101010101" pitchFamily="49" charset="-122"/>
                <a:ea typeface="黑体" panose="02010609060101010101" pitchFamily="49" charset="-122"/>
              </a:rPr>
              <a:t>事实上，作者的</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好脾气</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待人接物的和气</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宽恕人</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体谅人</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的性格品德是有口皆碑的，但是在说到这些美德时，前面都加了</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如果</a:t>
            </a:r>
            <a:r>
              <a:rPr lang="zh-CN" altLang="en-US" sz="3600" b="1">
                <a:solidFill>
                  <a:srgbClr val="000000"/>
                </a:solidFill>
                <a:ea typeface="黑体" panose="02010609060101010101" pitchFamily="49" charset="-122"/>
              </a:rPr>
              <a:t>”</a:t>
            </a:r>
            <a:r>
              <a:rPr lang="zh-CN" altLang="en-US" sz="3600" b="1">
                <a:solidFill>
                  <a:srgbClr val="000000"/>
                </a:solidFill>
                <a:latin typeface="黑体" panose="02010609060101010101" pitchFamily="49" charset="-122"/>
                <a:ea typeface="黑体" panose="02010609060101010101" pitchFamily="49" charset="-122"/>
              </a:rPr>
              <a:t>这一表假设的词语，意在</a:t>
            </a:r>
            <a:r>
              <a:rPr lang="zh-CN" altLang="en-US" sz="3600" b="1">
                <a:solidFill>
                  <a:srgbClr val="0000FF"/>
                </a:solidFill>
                <a:latin typeface="黑体" panose="02010609060101010101" pitchFamily="49" charset="-122"/>
                <a:ea typeface="黑体" panose="02010609060101010101" pitchFamily="49" charset="-122"/>
              </a:rPr>
              <a:t>表明只是一种假设，而不是自己已经具备了这些美德，表现了作者不溢美、不自夸的品格，同时也非常符合自传的语体特点。</a:t>
            </a:r>
          </a:p>
        </p:txBody>
      </p:sp>
      <p:sp>
        <p:nvSpPr>
          <p:cNvPr id="239619" name="AutoShape 3">
            <a:hlinkClick r:id="rId2" action="ppaction://hlinksldjump"/>
          </p:cNvPr>
          <p:cNvSpPr>
            <a:spLocks noChangeArrowheads="1"/>
          </p:cNvSpPr>
          <p:nvPr/>
        </p:nvSpPr>
        <p:spPr bwMode="auto">
          <a:xfrm flipH="1">
            <a:off x="7019925" y="6021388"/>
            <a:ext cx="720725" cy="431800"/>
          </a:xfrm>
          <a:prstGeom prst="leftArrow">
            <a:avLst>
              <a:gd name="adj1" fmla="val 50000"/>
              <a:gd name="adj2" fmla="val 4172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ransition spd="slow">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a:xfrm>
            <a:off x="0" y="0"/>
            <a:ext cx="4067175" cy="1143000"/>
          </a:xfrm>
        </p:spPr>
        <p:txBody>
          <a:bodyPr/>
          <a:lstStyle/>
          <a:p>
            <a:r>
              <a:rPr lang="zh-CN" altLang="en-US">
                <a:hlinkClick r:id="rId2" action="ppaction://hlinksldjump"/>
              </a:rPr>
              <a:t>生活采真 </a:t>
            </a:r>
            <a:endParaRPr lang="zh-CN" altLang="en-US"/>
          </a:p>
        </p:txBody>
      </p:sp>
      <p:sp>
        <p:nvSpPr>
          <p:cNvPr id="72707" name="Text Box 3"/>
          <p:cNvSpPr txBox="1">
            <a:spLocks noChangeArrowheads="1"/>
          </p:cNvSpPr>
          <p:nvPr/>
        </p:nvSpPr>
        <p:spPr bwMode="auto">
          <a:xfrm>
            <a:off x="539750" y="1125538"/>
            <a:ext cx="8316913" cy="252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kumimoji="1" lang="en-US" altLang="zh-CN" sz="3200" b="1"/>
              <a:t>      </a:t>
            </a:r>
            <a:r>
              <a:rPr kumimoji="1" lang="zh-CN" altLang="en-US" sz="3200" b="1"/>
              <a:t>文章结尾写道：“我在我母亲的教训之下度过了少年时代，受了她的极大极深的影响。”这“极大极深的影响”表现在哪些方面？你在哪些方面深受自己母亲影响呢？回忆一下，并与同学交流，然后写一个片段。</a:t>
            </a:r>
          </a:p>
        </p:txBody>
      </p:sp>
      <p:sp>
        <p:nvSpPr>
          <p:cNvPr id="72708" name="Rectangle 4"/>
          <p:cNvSpPr>
            <a:spLocks noChangeArrowheads="1"/>
          </p:cNvSpPr>
          <p:nvPr/>
        </p:nvSpPr>
        <p:spPr bwMode="auto">
          <a:xfrm>
            <a:off x="827088" y="4005263"/>
            <a:ext cx="7775575" cy="2227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800" b="1">
                <a:solidFill>
                  <a:srgbClr val="0000FF"/>
                </a:solidFill>
              </a:rPr>
              <a:t>       </a:t>
            </a:r>
            <a:r>
              <a:rPr lang="zh-CN" altLang="en-US" sz="2800" b="1">
                <a:solidFill>
                  <a:srgbClr val="0000FF"/>
                </a:solidFill>
              </a:rPr>
              <a:t>学得了好脾气，学得了待人接物的和气，能宽恕人，体谅人。</a:t>
            </a:r>
          </a:p>
          <a:p>
            <a:r>
              <a:rPr lang="zh-CN" altLang="en-US" sz="2800" b="1">
                <a:solidFill>
                  <a:srgbClr val="0000FF"/>
                </a:solidFill>
              </a:rPr>
              <a:t>      在学习上勤奋、守时和做人上能反省“吾身”。</a:t>
            </a:r>
          </a:p>
          <a:p>
            <a:r>
              <a:rPr lang="zh-CN" altLang="en-US" sz="2800" b="1">
                <a:solidFill>
                  <a:srgbClr val="FF3300"/>
                </a:solidFill>
              </a:rPr>
              <a:t>      其中主要是如何做人方面，母亲让作者养成了宽容、善待、体谅的品性。</a:t>
            </a:r>
            <a:r>
              <a:rPr lang="zh-CN" altLang="en-US"/>
              <a:t>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708"/>
                                        </p:tgtEl>
                                        <p:attrNameLst>
                                          <p:attrName>style.visibility</p:attrName>
                                        </p:attrNameLst>
                                      </p:cBhvr>
                                      <p:to>
                                        <p:strVal val="visible"/>
                                      </p:to>
                                    </p:set>
                                    <p:anim calcmode="lin" valueType="num">
                                      <p:cBhvr additive="base">
                                        <p:cTn id="7" dur="500" fill="hold"/>
                                        <p:tgtEl>
                                          <p:spTgt spid="72708"/>
                                        </p:tgtEl>
                                        <p:attrNameLst>
                                          <p:attrName>ppt_x</p:attrName>
                                        </p:attrNameLst>
                                      </p:cBhvr>
                                      <p:tavLst>
                                        <p:tav tm="0">
                                          <p:val>
                                            <p:strVal val="#ppt_x"/>
                                          </p:val>
                                        </p:tav>
                                        <p:tav tm="100000">
                                          <p:val>
                                            <p:strVal val="#ppt_x"/>
                                          </p:val>
                                        </p:tav>
                                      </p:tavLst>
                                    </p:anim>
                                    <p:anim calcmode="lin" valueType="num">
                                      <p:cBhvr additive="base">
                                        <p:cTn id="8" dur="500" fill="hold"/>
                                        <p:tgtEl>
                                          <p:spTgt spid="7270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684213" y="981075"/>
            <a:ext cx="252095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400" b="1">
                <a:solidFill>
                  <a:srgbClr val="000000"/>
                </a:solidFill>
                <a:ea typeface="黑体" panose="02010609060101010101" pitchFamily="49" charset="-122"/>
              </a:rPr>
              <a:t>九年的读书生活</a:t>
            </a:r>
          </a:p>
          <a:p>
            <a:pPr>
              <a:spcBef>
                <a:spcPct val="50000"/>
              </a:spcBef>
            </a:pPr>
            <a:r>
              <a:rPr lang="zh-CN" altLang="en-US" sz="2400" b="1">
                <a:solidFill>
                  <a:srgbClr val="000000"/>
                </a:solidFill>
                <a:ea typeface="黑体" panose="02010609060101010101" pitchFamily="49" charset="-122"/>
              </a:rPr>
              <a:t>（</a:t>
            </a:r>
            <a:r>
              <a:rPr lang="en-US" altLang="zh-CN" sz="2400" b="1">
                <a:solidFill>
                  <a:srgbClr val="000000"/>
                </a:solidFill>
                <a:ea typeface="黑体" panose="02010609060101010101" pitchFamily="49" charset="-122"/>
              </a:rPr>
              <a:t>1-4</a:t>
            </a:r>
            <a:r>
              <a:rPr lang="zh-CN" altLang="en-US" sz="2400" b="1">
                <a:solidFill>
                  <a:srgbClr val="000000"/>
                </a:solidFill>
                <a:ea typeface="黑体" panose="02010609060101010101" pitchFamily="49" charset="-122"/>
              </a:rPr>
              <a:t>）</a:t>
            </a:r>
          </a:p>
        </p:txBody>
      </p:sp>
      <p:sp>
        <p:nvSpPr>
          <p:cNvPr id="8195" name="Line 3"/>
          <p:cNvSpPr>
            <a:spLocks noChangeShapeType="1"/>
          </p:cNvSpPr>
          <p:nvPr/>
        </p:nvSpPr>
        <p:spPr bwMode="auto">
          <a:xfrm>
            <a:off x="3059113" y="1268413"/>
            <a:ext cx="647700" cy="0"/>
          </a:xfrm>
          <a:prstGeom prst="line">
            <a:avLst/>
          </a:prstGeom>
          <a:noFill/>
          <a:ln w="38100">
            <a:solidFill>
              <a:srgbClr val="9933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196" name="Text Box 4"/>
          <p:cNvSpPr txBox="1">
            <a:spLocks noChangeArrowheads="1"/>
          </p:cNvSpPr>
          <p:nvPr/>
        </p:nvSpPr>
        <p:spPr bwMode="auto">
          <a:xfrm>
            <a:off x="3851275" y="908050"/>
            <a:ext cx="2089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800" b="1">
                <a:ea typeface="黑体" panose="02010609060101010101" pitchFamily="49" charset="-122"/>
              </a:rPr>
              <a:t>母亲是</a:t>
            </a:r>
            <a:endParaRPr lang="zh-CN" altLang="en-US" sz="2800" b="1">
              <a:solidFill>
                <a:srgbClr val="FF3300"/>
              </a:solidFill>
              <a:ea typeface="黑体" panose="02010609060101010101" pitchFamily="49" charset="-122"/>
            </a:endParaRPr>
          </a:p>
        </p:txBody>
      </p:sp>
      <p:sp>
        <p:nvSpPr>
          <p:cNvPr id="8197" name="Text Box 5"/>
          <p:cNvSpPr txBox="1">
            <a:spLocks noChangeArrowheads="1"/>
          </p:cNvSpPr>
          <p:nvPr/>
        </p:nvSpPr>
        <p:spPr bwMode="auto">
          <a:xfrm>
            <a:off x="684213" y="2349500"/>
            <a:ext cx="1727200" cy="137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400" b="1">
                <a:solidFill>
                  <a:srgbClr val="000000"/>
                </a:solidFill>
                <a:ea typeface="黑体" panose="02010609060101010101" pitchFamily="49" charset="-122"/>
              </a:rPr>
              <a:t>母亲对“我”做人的教育</a:t>
            </a:r>
          </a:p>
          <a:p>
            <a:pPr>
              <a:spcBef>
                <a:spcPct val="50000"/>
              </a:spcBef>
            </a:pPr>
            <a:r>
              <a:rPr lang="zh-CN" altLang="en-US" sz="2400" b="1">
                <a:solidFill>
                  <a:srgbClr val="000000"/>
                </a:solidFill>
                <a:ea typeface="黑体" panose="02010609060101010101" pitchFamily="49" charset="-122"/>
              </a:rPr>
              <a:t>（</a:t>
            </a:r>
            <a:r>
              <a:rPr lang="en-US" altLang="zh-CN" sz="2400" b="1">
                <a:solidFill>
                  <a:srgbClr val="000000"/>
                </a:solidFill>
                <a:ea typeface="黑体" panose="02010609060101010101" pitchFamily="49" charset="-122"/>
              </a:rPr>
              <a:t>5-12</a:t>
            </a:r>
            <a:r>
              <a:rPr lang="zh-CN" altLang="en-US" sz="2400" b="1">
                <a:solidFill>
                  <a:srgbClr val="000000"/>
                </a:solidFill>
                <a:ea typeface="黑体" panose="02010609060101010101" pitchFamily="49" charset="-122"/>
              </a:rPr>
              <a:t>）</a:t>
            </a:r>
          </a:p>
        </p:txBody>
      </p:sp>
      <p:sp>
        <p:nvSpPr>
          <p:cNvPr id="8198" name="AutoShape 6"/>
          <p:cNvSpPr>
            <a:spLocks/>
          </p:cNvSpPr>
          <p:nvPr/>
        </p:nvSpPr>
        <p:spPr bwMode="auto">
          <a:xfrm>
            <a:off x="2484438" y="1844675"/>
            <a:ext cx="214312" cy="3025775"/>
          </a:xfrm>
          <a:prstGeom prst="leftBrace">
            <a:avLst>
              <a:gd name="adj1" fmla="val 117655"/>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8199" name="Text Box 7"/>
          <p:cNvSpPr txBox="1">
            <a:spLocks noChangeArrowheads="1"/>
          </p:cNvSpPr>
          <p:nvPr/>
        </p:nvSpPr>
        <p:spPr bwMode="auto">
          <a:xfrm>
            <a:off x="2700338" y="1773238"/>
            <a:ext cx="36004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400" b="1">
                <a:ea typeface="黑体" panose="02010609060101010101" pitchFamily="49" charset="-122"/>
              </a:rPr>
              <a:t>一、对“我”的管教：</a:t>
            </a:r>
          </a:p>
        </p:txBody>
      </p:sp>
      <p:sp>
        <p:nvSpPr>
          <p:cNvPr id="8200" name="AutoShape 8"/>
          <p:cNvSpPr>
            <a:spLocks/>
          </p:cNvSpPr>
          <p:nvPr/>
        </p:nvSpPr>
        <p:spPr bwMode="auto">
          <a:xfrm>
            <a:off x="5364163" y="1557338"/>
            <a:ext cx="215900" cy="1008062"/>
          </a:xfrm>
          <a:prstGeom prst="leftBrace">
            <a:avLst>
              <a:gd name="adj1" fmla="val 38909"/>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8201" name="Text Box 9"/>
          <p:cNvSpPr txBox="1">
            <a:spLocks noChangeArrowheads="1"/>
          </p:cNvSpPr>
          <p:nvPr/>
        </p:nvSpPr>
        <p:spPr bwMode="auto">
          <a:xfrm>
            <a:off x="5435600" y="1484313"/>
            <a:ext cx="29527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000" b="1">
                <a:solidFill>
                  <a:schemeClr val="tx2"/>
                </a:solidFill>
                <a:ea typeface="黑体" panose="02010609060101010101" pitchFamily="49" charset="-122"/>
              </a:rPr>
              <a:t>谆谆教诲，严格督学。</a:t>
            </a:r>
          </a:p>
        </p:txBody>
      </p:sp>
      <p:sp>
        <p:nvSpPr>
          <p:cNvPr id="8202" name="Text Box 10"/>
          <p:cNvSpPr txBox="1">
            <a:spLocks noChangeArrowheads="1"/>
          </p:cNvSpPr>
          <p:nvPr/>
        </p:nvSpPr>
        <p:spPr bwMode="auto">
          <a:xfrm>
            <a:off x="5435600" y="2205038"/>
            <a:ext cx="3492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000" b="1">
                <a:solidFill>
                  <a:schemeClr val="tx2"/>
                </a:solidFill>
                <a:ea typeface="黑体" panose="02010609060101010101" pitchFamily="49" charset="-122"/>
              </a:rPr>
              <a:t>严厉责罚，正确教导。</a:t>
            </a:r>
          </a:p>
        </p:txBody>
      </p:sp>
      <p:sp>
        <p:nvSpPr>
          <p:cNvPr id="8203" name="Text Box 11"/>
          <p:cNvSpPr txBox="1">
            <a:spLocks noChangeArrowheads="1"/>
          </p:cNvSpPr>
          <p:nvPr/>
        </p:nvSpPr>
        <p:spPr bwMode="auto">
          <a:xfrm>
            <a:off x="2771775" y="2565400"/>
            <a:ext cx="2879725"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400" b="1">
                <a:ea typeface="黑体" panose="02010609060101010101" pitchFamily="49" charset="-122"/>
              </a:rPr>
              <a:t>二、作为当家的后母如何处理家庭的难事和矛盾：</a:t>
            </a:r>
          </a:p>
        </p:txBody>
      </p:sp>
      <p:sp>
        <p:nvSpPr>
          <p:cNvPr id="8204" name="Text Box 12"/>
          <p:cNvSpPr txBox="1">
            <a:spLocks noChangeArrowheads="1"/>
          </p:cNvSpPr>
          <p:nvPr/>
        </p:nvSpPr>
        <p:spPr bwMode="auto">
          <a:xfrm>
            <a:off x="5364163" y="2852738"/>
            <a:ext cx="25209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000" b="1">
                <a:solidFill>
                  <a:schemeClr val="tx2"/>
                </a:solidFill>
                <a:ea typeface="黑体" panose="02010609060101010101" pitchFamily="49" charset="-122"/>
              </a:rPr>
              <a:t>宽厚容忍，从不给人脸色看。</a:t>
            </a:r>
          </a:p>
        </p:txBody>
      </p:sp>
      <p:sp>
        <p:nvSpPr>
          <p:cNvPr id="8205" name="Text Box 13"/>
          <p:cNvSpPr txBox="1">
            <a:spLocks noChangeArrowheads="1"/>
          </p:cNvSpPr>
          <p:nvPr/>
        </p:nvSpPr>
        <p:spPr bwMode="auto">
          <a:xfrm>
            <a:off x="5435600" y="4005263"/>
            <a:ext cx="237648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000" b="1">
                <a:solidFill>
                  <a:schemeClr val="tx2"/>
                </a:solidFill>
                <a:ea typeface="黑体" panose="02010609060101010101" pitchFamily="49" charset="-122"/>
              </a:rPr>
              <a:t>正直刚烈，从不受一点侮辱。</a:t>
            </a:r>
          </a:p>
        </p:txBody>
      </p:sp>
      <p:sp>
        <p:nvSpPr>
          <p:cNvPr id="8206" name="Text Box 14"/>
          <p:cNvSpPr txBox="1">
            <a:spLocks noChangeArrowheads="1"/>
          </p:cNvSpPr>
          <p:nvPr/>
        </p:nvSpPr>
        <p:spPr bwMode="auto">
          <a:xfrm>
            <a:off x="755650" y="5157788"/>
            <a:ext cx="1871663" cy="137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400" b="1">
                <a:solidFill>
                  <a:srgbClr val="000000"/>
                </a:solidFill>
                <a:ea typeface="黑体" panose="02010609060101010101" pitchFamily="49" charset="-122"/>
              </a:rPr>
              <a:t>慈母给“我”的极大影响</a:t>
            </a:r>
          </a:p>
          <a:p>
            <a:pPr>
              <a:spcBef>
                <a:spcPct val="50000"/>
              </a:spcBef>
            </a:pPr>
            <a:r>
              <a:rPr lang="zh-CN" altLang="en-US" sz="2400" b="1">
                <a:solidFill>
                  <a:srgbClr val="000000"/>
                </a:solidFill>
                <a:ea typeface="黑体" panose="02010609060101010101" pitchFamily="49" charset="-122"/>
              </a:rPr>
              <a:t>（</a:t>
            </a:r>
            <a:r>
              <a:rPr lang="en-US" altLang="zh-CN" sz="2400" b="1">
                <a:solidFill>
                  <a:srgbClr val="000000"/>
                </a:solidFill>
                <a:ea typeface="黑体" panose="02010609060101010101" pitchFamily="49" charset="-122"/>
              </a:rPr>
              <a:t>13</a:t>
            </a:r>
            <a:r>
              <a:rPr lang="zh-CN" altLang="en-US" sz="2400" b="1">
                <a:solidFill>
                  <a:srgbClr val="000000"/>
                </a:solidFill>
                <a:ea typeface="黑体" panose="02010609060101010101" pitchFamily="49" charset="-122"/>
              </a:rPr>
              <a:t>）</a:t>
            </a:r>
          </a:p>
        </p:txBody>
      </p:sp>
      <p:sp>
        <p:nvSpPr>
          <p:cNvPr id="8207" name="Line 15"/>
          <p:cNvSpPr>
            <a:spLocks noChangeShapeType="1"/>
          </p:cNvSpPr>
          <p:nvPr/>
        </p:nvSpPr>
        <p:spPr bwMode="auto">
          <a:xfrm>
            <a:off x="2555875" y="5661025"/>
            <a:ext cx="647700" cy="0"/>
          </a:xfrm>
          <a:prstGeom prst="line">
            <a:avLst/>
          </a:prstGeom>
          <a:noFill/>
          <a:ln w="38100">
            <a:solidFill>
              <a:srgbClr val="9933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08" name="Text Box 16"/>
          <p:cNvSpPr txBox="1">
            <a:spLocks noChangeArrowheads="1"/>
          </p:cNvSpPr>
          <p:nvPr/>
        </p:nvSpPr>
        <p:spPr bwMode="auto">
          <a:xfrm>
            <a:off x="3203575" y="5084763"/>
            <a:ext cx="5688013"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800" b="1">
                <a:solidFill>
                  <a:srgbClr val="FF3300"/>
                </a:solidFill>
                <a:ea typeface="黑体" panose="02010609060101010101" pitchFamily="49" charset="-122"/>
              </a:rPr>
              <a:t>学得了好脾气、待人接物的和气、能宽恕人、体谅人；学习勤奋、守时。</a:t>
            </a:r>
          </a:p>
        </p:txBody>
      </p:sp>
      <p:sp>
        <p:nvSpPr>
          <p:cNvPr id="241681" name="AutoShape 17"/>
          <p:cNvSpPr>
            <a:spLocks/>
          </p:cNvSpPr>
          <p:nvPr/>
        </p:nvSpPr>
        <p:spPr bwMode="auto">
          <a:xfrm>
            <a:off x="468313" y="1268413"/>
            <a:ext cx="214312" cy="4248150"/>
          </a:xfrm>
          <a:prstGeom prst="leftBrace">
            <a:avLst>
              <a:gd name="adj1" fmla="val 165186"/>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41682" name="Rectangle 18"/>
          <p:cNvSpPr>
            <a:spLocks noChangeArrowheads="1"/>
          </p:cNvSpPr>
          <p:nvPr/>
        </p:nvSpPr>
        <p:spPr bwMode="auto">
          <a:xfrm>
            <a:off x="0" y="1844675"/>
            <a:ext cx="468313" cy="259238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400" b="1">
                <a:solidFill>
                  <a:srgbClr val="000000"/>
                </a:solidFill>
                <a:ea typeface="黑体" panose="02010609060101010101" pitchFamily="49" charset="-122"/>
              </a:rPr>
              <a:t>我</a:t>
            </a:r>
          </a:p>
          <a:p>
            <a:pPr algn="ctr"/>
            <a:r>
              <a:rPr lang="zh-CN" altLang="en-US" sz="2400" b="1">
                <a:solidFill>
                  <a:srgbClr val="000000"/>
                </a:solidFill>
                <a:ea typeface="黑体" panose="02010609060101010101" pitchFamily="49" charset="-122"/>
              </a:rPr>
              <a:t>的</a:t>
            </a:r>
          </a:p>
          <a:p>
            <a:pPr algn="ctr"/>
            <a:r>
              <a:rPr lang="zh-CN" altLang="en-US" sz="2400" b="1">
                <a:solidFill>
                  <a:srgbClr val="000000"/>
                </a:solidFill>
                <a:ea typeface="黑体" panose="02010609060101010101" pitchFamily="49" charset="-122"/>
              </a:rPr>
              <a:t>母</a:t>
            </a:r>
          </a:p>
          <a:p>
            <a:pPr algn="ctr"/>
            <a:r>
              <a:rPr lang="zh-CN" altLang="en-US" sz="2400" b="1">
                <a:solidFill>
                  <a:srgbClr val="000000"/>
                </a:solidFill>
                <a:ea typeface="黑体" panose="02010609060101010101" pitchFamily="49" charset="-122"/>
              </a:rPr>
              <a:t>亲</a:t>
            </a:r>
          </a:p>
        </p:txBody>
      </p:sp>
      <p:sp>
        <p:nvSpPr>
          <p:cNvPr id="8211" name="Text Box 19"/>
          <p:cNvSpPr txBox="1">
            <a:spLocks noChangeArrowheads="1"/>
          </p:cNvSpPr>
          <p:nvPr/>
        </p:nvSpPr>
        <p:spPr bwMode="auto">
          <a:xfrm>
            <a:off x="2843213" y="3860800"/>
            <a:ext cx="2376487"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400" b="1">
                <a:ea typeface="黑体" panose="02010609060101010101" pitchFamily="49" charset="-122"/>
              </a:rPr>
              <a:t>三、如何对待他人对自己人格的侮辱：</a:t>
            </a:r>
          </a:p>
        </p:txBody>
      </p:sp>
      <p:sp>
        <p:nvSpPr>
          <p:cNvPr id="8212" name="AutoShape 20"/>
          <p:cNvSpPr>
            <a:spLocks/>
          </p:cNvSpPr>
          <p:nvPr/>
        </p:nvSpPr>
        <p:spPr bwMode="auto">
          <a:xfrm>
            <a:off x="7956550" y="1628775"/>
            <a:ext cx="215900" cy="3311525"/>
          </a:xfrm>
          <a:prstGeom prst="rightBrace">
            <a:avLst>
              <a:gd name="adj1" fmla="val 127819"/>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8213" name="Line 21"/>
          <p:cNvSpPr>
            <a:spLocks noChangeShapeType="1"/>
          </p:cNvSpPr>
          <p:nvPr/>
        </p:nvSpPr>
        <p:spPr bwMode="auto">
          <a:xfrm>
            <a:off x="8101013" y="3284538"/>
            <a:ext cx="431800" cy="0"/>
          </a:xfrm>
          <a:prstGeom prst="line">
            <a:avLst/>
          </a:prstGeom>
          <a:noFill/>
          <a:ln w="38100">
            <a:solidFill>
              <a:srgbClr val="9933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14" name="Text Box 22"/>
          <p:cNvSpPr txBox="1">
            <a:spLocks noChangeArrowheads="1"/>
          </p:cNvSpPr>
          <p:nvPr/>
        </p:nvSpPr>
        <p:spPr bwMode="auto">
          <a:xfrm>
            <a:off x="8243888" y="2349500"/>
            <a:ext cx="11874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400" b="1">
                <a:solidFill>
                  <a:srgbClr val="FF3300"/>
                </a:solidFill>
                <a:ea typeface="黑体" panose="02010609060101010101" pitchFamily="49" charset="-122"/>
              </a:rPr>
              <a:t>慈母</a:t>
            </a:r>
          </a:p>
        </p:txBody>
      </p:sp>
      <p:sp>
        <p:nvSpPr>
          <p:cNvPr id="8215" name="Text Box 23"/>
          <p:cNvSpPr txBox="1">
            <a:spLocks noChangeArrowheads="1"/>
          </p:cNvSpPr>
          <p:nvPr/>
        </p:nvSpPr>
        <p:spPr bwMode="auto">
          <a:xfrm>
            <a:off x="8172450" y="3860800"/>
            <a:ext cx="971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400" b="1">
                <a:solidFill>
                  <a:srgbClr val="FF3300"/>
                </a:solidFill>
                <a:ea typeface="黑体" panose="02010609060101010101" pitchFamily="49" charset="-122"/>
              </a:rPr>
              <a:t>严师</a:t>
            </a:r>
          </a:p>
        </p:txBody>
      </p:sp>
      <p:sp>
        <p:nvSpPr>
          <p:cNvPr id="8216" name="Line 24"/>
          <p:cNvSpPr>
            <a:spLocks noChangeShapeType="1"/>
          </p:cNvSpPr>
          <p:nvPr/>
        </p:nvSpPr>
        <p:spPr bwMode="auto">
          <a:xfrm>
            <a:off x="8532813" y="2924175"/>
            <a:ext cx="0" cy="936625"/>
          </a:xfrm>
          <a:prstGeom prst="line">
            <a:avLst/>
          </a:prstGeom>
          <a:noFill/>
          <a:ln w="3810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17" name="Line 25"/>
          <p:cNvSpPr>
            <a:spLocks noChangeShapeType="1"/>
          </p:cNvSpPr>
          <p:nvPr/>
        </p:nvSpPr>
        <p:spPr bwMode="auto">
          <a:xfrm flipV="1">
            <a:off x="8820150" y="2852738"/>
            <a:ext cx="0" cy="9366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18" name="Rectangle 26"/>
          <p:cNvSpPr>
            <a:spLocks noChangeArrowheads="1"/>
          </p:cNvSpPr>
          <p:nvPr/>
        </p:nvSpPr>
        <p:spPr bwMode="auto">
          <a:xfrm>
            <a:off x="5105400" y="914400"/>
            <a:ext cx="8953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FF3300"/>
                </a:solidFill>
                <a:ea typeface="黑体" panose="02010609060101010101" pitchFamily="49" charset="-122"/>
              </a:rPr>
              <a:t>恩师</a:t>
            </a:r>
          </a:p>
        </p:txBody>
      </p:sp>
      <p:sp>
        <p:nvSpPr>
          <p:cNvPr id="241691" name="Text Box 30"/>
          <p:cNvSpPr txBox="1">
            <a:spLocks noChangeArrowheads="1"/>
          </p:cNvSpPr>
          <p:nvPr/>
        </p:nvSpPr>
        <p:spPr bwMode="auto">
          <a:xfrm>
            <a:off x="304800" y="0"/>
            <a:ext cx="5029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4000"/>
              <a:t>文章结构（板书）</a:t>
            </a:r>
          </a:p>
        </p:txBody>
      </p:sp>
      <p:sp>
        <p:nvSpPr>
          <p:cNvPr id="241692" name="Text Box 31"/>
          <p:cNvSpPr txBox="1">
            <a:spLocks noChangeArrowheads="1"/>
          </p:cNvSpPr>
          <p:nvPr/>
        </p:nvSpPr>
        <p:spPr bwMode="auto">
          <a:xfrm>
            <a:off x="5638800" y="0"/>
            <a:ext cx="2971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3600" b="1">
                <a:solidFill>
                  <a:srgbClr val="FF0066"/>
                </a:solidFill>
                <a:ea typeface="楷体_GB2312" pitchFamily="49" charset="-122"/>
              </a:rPr>
              <a:t>拳拳慈母恩</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7"/>
                                        </p:tgtEl>
                                        <p:attrNameLst>
                                          <p:attrName>style.visibility</p:attrName>
                                        </p:attrNameLst>
                                      </p:cBhvr>
                                      <p:to>
                                        <p:strVal val="visible"/>
                                      </p:to>
                                    </p:set>
                                    <p:animEffect transition="in" filter="blinds(horizontal)">
                                      <p:cBhvr>
                                        <p:cTn id="7" dur="500"/>
                                        <p:tgtEl>
                                          <p:spTgt spid="819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198"/>
                                        </p:tgtEl>
                                        <p:attrNameLst>
                                          <p:attrName>style.visibility</p:attrName>
                                        </p:attrNameLst>
                                      </p:cBhvr>
                                      <p:to>
                                        <p:strVal val="visible"/>
                                      </p:to>
                                    </p:set>
                                    <p:animEffect transition="in" filter="box(in)">
                                      <p:cBhvr>
                                        <p:cTn id="12" dur="500"/>
                                        <p:tgtEl>
                                          <p:spTgt spid="819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8199"/>
                                        </p:tgtEl>
                                        <p:attrNameLst>
                                          <p:attrName>style.visibility</p:attrName>
                                        </p:attrNameLst>
                                      </p:cBhvr>
                                      <p:to>
                                        <p:strVal val="visible"/>
                                      </p:to>
                                    </p:set>
                                    <p:animEffect transition="in" filter="checkerboard(across)">
                                      <p:cBhvr>
                                        <p:cTn id="17" dur="500"/>
                                        <p:tgtEl>
                                          <p:spTgt spid="819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8203"/>
                                        </p:tgtEl>
                                        <p:attrNameLst>
                                          <p:attrName>style.visibility</p:attrName>
                                        </p:attrNameLst>
                                      </p:cBhvr>
                                      <p:to>
                                        <p:strVal val="visible"/>
                                      </p:to>
                                    </p:set>
                                    <p:animEffect transition="in" filter="diamond(in)">
                                      <p:cBhvr>
                                        <p:cTn id="22" dur="500"/>
                                        <p:tgtEl>
                                          <p:spTgt spid="820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8211"/>
                                        </p:tgtEl>
                                        <p:attrNameLst>
                                          <p:attrName>style.visibility</p:attrName>
                                        </p:attrNameLst>
                                      </p:cBhvr>
                                      <p:to>
                                        <p:strVal val="visible"/>
                                      </p:to>
                                    </p:set>
                                    <p:animEffect transition="in" filter="diamond(in)">
                                      <p:cBhvr>
                                        <p:cTn id="27" dur="500"/>
                                        <p:tgtEl>
                                          <p:spTgt spid="821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8200"/>
                                        </p:tgtEl>
                                        <p:attrNameLst>
                                          <p:attrName>style.visibility</p:attrName>
                                        </p:attrNameLst>
                                      </p:cBhvr>
                                      <p:to>
                                        <p:strVal val="visible"/>
                                      </p:to>
                                    </p:set>
                                    <p:animEffect transition="in" filter="box(in)">
                                      <p:cBhvr>
                                        <p:cTn id="32" dur="500"/>
                                        <p:tgtEl>
                                          <p:spTgt spid="8200"/>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8201"/>
                                        </p:tgtEl>
                                        <p:attrNameLst>
                                          <p:attrName>style.visibility</p:attrName>
                                        </p:attrNameLst>
                                      </p:cBhvr>
                                      <p:to>
                                        <p:strVal val="visible"/>
                                      </p:to>
                                    </p:set>
                                    <p:anim calcmode="lin" valueType="num">
                                      <p:cBhvr additive="base">
                                        <p:cTn id="37" dur="500" fill="hold"/>
                                        <p:tgtEl>
                                          <p:spTgt spid="8201"/>
                                        </p:tgtEl>
                                        <p:attrNameLst>
                                          <p:attrName>ppt_x</p:attrName>
                                        </p:attrNameLst>
                                      </p:cBhvr>
                                      <p:tavLst>
                                        <p:tav tm="0">
                                          <p:val>
                                            <p:strVal val="1+#ppt_w/2"/>
                                          </p:val>
                                        </p:tav>
                                        <p:tav tm="100000">
                                          <p:val>
                                            <p:strVal val="#ppt_x"/>
                                          </p:val>
                                        </p:tav>
                                      </p:tavLst>
                                    </p:anim>
                                    <p:anim calcmode="lin" valueType="num">
                                      <p:cBhvr additive="base">
                                        <p:cTn id="38" dur="500" fill="hold"/>
                                        <p:tgtEl>
                                          <p:spTgt spid="8201"/>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8202"/>
                                        </p:tgtEl>
                                        <p:attrNameLst>
                                          <p:attrName>style.visibility</p:attrName>
                                        </p:attrNameLst>
                                      </p:cBhvr>
                                      <p:to>
                                        <p:strVal val="visible"/>
                                      </p:to>
                                    </p:set>
                                    <p:anim calcmode="lin" valueType="num">
                                      <p:cBhvr additive="base">
                                        <p:cTn id="43" dur="500" fill="hold"/>
                                        <p:tgtEl>
                                          <p:spTgt spid="8202"/>
                                        </p:tgtEl>
                                        <p:attrNameLst>
                                          <p:attrName>ppt_x</p:attrName>
                                        </p:attrNameLst>
                                      </p:cBhvr>
                                      <p:tavLst>
                                        <p:tav tm="0">
                                          <p:val>
                                            <p:strVal val="1+#ppt_w/2"/>
                                          </p:val>
                                        </p:tav>
                                        <p:tav tm="100000">
                                          <p:val>
                                            <p:strVal val="#ppt_x"/>
                                          </p:val>
                                        </p:tav>
                                      </p:tavLst>
                                    </p:anim>
                                    <p:anim calcmode="lin" valueType="num">
                                      <p:cBhvr additive="base">
                                        <p:cTn id="44" dur="500" fill="hold"/>
                                        <p:tgtEl>
                                          <p:spTgt spid="8202"/>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8204"/>
                                        </p:tgtEl>
                                        <p:attrNameLst>
                                          <p:attrName>style.visibility</p:attrName>
                                        </p:attrNameLst>
                                      </p:cBhvr>
                                      <p:to>
                                        <p:strVal val="visible"/>
                                      </p:to>
                                    </p:set>
                                    <p:anim calcmode="lin" valueType="num">
                                      <p:cBhvr additive="base">
                                        <p:cTn id="49" dur="500" fill="hold"/>
                                        <p:tgtEl>
                                          <p:spTgt spid="8204"/>
                                        </p:tgtEl>
                                        <p:attrNameLst>
                                          <p:attrName>ppt_x</p:attrName>
                                        </p:attrNameLst>
                                      </p:cBhvr>
                                      <p:tavLst>
                                        <p:tav tm="0">
                                          <p:val>
                                            <p:strVal val="1+#ppt_w/2"/>
                                          </p:val>
                                        </p:tav>
                                        <p:tav tm="100000">
                                          <p:val>
                                            <p:strVal val="#ppt_x"/>
                                          </p:val>
                                        </p:tav>
                                      </p:tavLst>
                                    </p:anim>
                                    <p:anim calcmode="lin" valueType="num">
                                      <p:cBhvr additive="base">
                                        <p:cTn id="50" dur="500" fill="hold"/>
                                        <p:tgtEl>
                                          <p:spTgt spid="8204"/>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8205"/>
                                        </p:tgtEl>
                                        <p:attrNameLst>
                                          <p:attrName>style.visibility</p:attrName>
                                        </p:attrNameLst>
                                      </p:cBhvr>
                                      <p:to>
                                        <p:strVal val="visible"/>
                                      </p:to>
                                    </p:set>
                                    <p:anim calcmode="lin" valueType="num">
                                      <p:cBhvr additive="base">
                                        <p:cTn id="55" dur="500" fill="hold"/>
                                        <p:tgtEl>
                                          <p:spTgt spid="8205"/>
                                        </p:tgtEl>
                                        <p:attrNameLst>
                                          <p:attrName>ppt_x</p:attrName>
                                        </p:attrNameLst>
                                      </p:cBhvr>
                                      <p:tavLst>
                                        <p:tav tm="0">
                                          <p:val>
                                            <p:strVal val="1+#ppt_w/2"/>
                                          </p:val>
                                        </p:tav>
                                        <p:tav tm="100000">
                                          <p:val>
                                            <p:strVal val="#ppt_x"/>
                                          </p:val>
                                        </p:tav>
                                      </p:tavLst>
                                    </p:anim>
                                    <p:anim calcmode="lin" valueType="num">
                                      <p:cBhvr additive="base">
                                        <p:cTn id="56" dur="500" fill="hold"/>
                                        <p:tgtEl>
                                          <p:spTgt spid="8205"/>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8" presetClass="entr" presetSubtype="16" fill="hold" grpId="0" nodeType="clickEffect">
                                  <p:stCondLst>
                                    <p:cond delay="0"/>
                                  </p:stCondLst>
                                  <p:childTnLst>
                                    <p:set>
                                      <p:cBhvr>
                                        <p:cTn id="60" dur="1" fill="hold">
                                          <p:stCondLst>
                                            <p:cond delay="0"/>
                                          </p:stCondLst>
                                        </p:cTn>
                                        <p:tgtEl>
                                          <p:spTgt spid="8212"/>
                                        </p:tgtEl>
                                        <p:attrNameLst>
                                          <p:attrName>style.visibility</p:attrName>
                                        </p:attrNameLst>
                                      </p:cBhvr>
                                      <p:to>
                                        <p:strVal val="visible"/>
                                      </p:to>
                                    </p:set>
                                    <p:animEffect transition="in" filter="diamond(in)">
                                      <p:cBhvr>
                                        <p:cTn id="61" dur="500"/>
                                        <p:tgtEl>
                                          <p:spTgt spid="8212"/>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2" presetClass="entr" presetSubtype="8" fill="hold" grpId="0" nodeType="clickEffect">
                                  <p:stCondLst>
                                    <p:cond delay="0"/>
                                  </p:stCondLst>
                                  <p:childTnLst>
                                    <p:set>
                                      <p:cBhvr>
                                        <p:cTn id="65" dur="1" fill="hold">
                                          <p:stCondLst>
                                            <p:cond delay="0"/>
                                          </p:stCondLst>
                                        </p:cTn>
                                        <p:tgtEl>
                                          <p:spTgt spid="8213"/>
                                        </p:tgtEl>
                                        <p:attrNameLst>
                                          <p:attrName>style.visibility</p:attrName>
                                        </p:attrNameLst>
                                      </p:cBhvr>
                                      <p:to>
                                        <p:strVal val="visible"/>
                                      </p:to>
                                    </p:set>
                                    <p:anim calcmode="lin" valueType="num">
                                      <p:cBhvr additive="base">
                                        <p:cTn id="66" dur="500" fill="hold"/>
                                        <p:tgtEl>
                                          <p:spTgt spid="8213"/>
                                        </p:tgtEl>
                                        <p:attrNameLst>
                                          <p:attrName>ppt_x</p:attrName>
                                        </p:attrNameLst>
                                      </p:cBhvr>
                                      <p:tavLst>
                                        <p:tav tm="0">
                                          <p:val>
                                            <p:strVal val="0-#ppt_w/2"/>
                                          </p:val>
                                        </p:tav>
                                        <p:tav tm="100000">
                                          <p:val>
                                            <p:strVal val="#ppt_x"/>
                                          </p:val>
                                        </p:tav>
                                      </p:tavLst>
                                    </p:anim>
                                    <p:anim calcmode="lin" valueType="num">
                                      <p:cBhvr additive="base">
                                        <p:cTn id="67" dur="500" fill="hold"/>
                                        <p:tgtEl>
                                          <p:spTgt spid="8213"/>
                                        </p:tgtEl>
                                        <p:attrNameLst>
                                          <p:attrName>ppt_y</p:attrName>
                                        </p:attrNameLst>
                                      </p:cBhvr>
                                      <p:tavLst>
                                        <p:tav tm="0">
                                          <p:val>
                                            <p:strVal val="#ppt_y"/>
                                          </p:val>
                                        </p:tav>
                                        <p:tav tm="100000">
                                          <p:val>
                                            <p:strVal val="#ppt_y"/>
                                          </p:val>
                                        </p:tav>
                                      </p:tavLst>
                                    </p:anim>
                                  </p:childTnLst>
                                </p:cTn>
                              </p:par>
                            </p:childTnLst>
                          </p:cTn>
                        </p:par>
                      </p:childTnLst>
                    </p:cTn>
                  </p:par>
                  <p:par>
                    <p:cTn id="68" fill="hold" nodeType="clickPar">
                      <p:stCondLst>
                        <p:cond delay="indefinite"/>
                      </p:stCondLst>
                      <p:childTnLst>
                        <p:par>
                          <p:cTn id="69" fill="hold" nodeType="withGroup">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8214"/>
                                        </p:tgtEl>
                                        <p:attrNameLst>
                                          <p:attrName>style.visibility</p:attrName>
                                        </p:attrNameLst>
                                      </p:cBhvr>
                                      <p:to>
                                        <p:strVal val="visible"/>
                                      </p:to>
                                    </p:set>
                                    <p:animEffect transition="in" filter="blinds(horizontal)">
                                      <p:cBhvr>
                                        <p:cTn id="72" dur="500"/>
                                        <p:tgtEl>
                                          <p:spTgt spid="8214"/>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3" presetClass="entr" presetSubtype="10" fill="hold" grpId="0" nodeType="clickEffect">
                                  <p:stCondLst>
                                    <p:cond delay="0"/>
                                  </p:stCondLst>
                                  <p:childTnLst>
                                    <p:set>
                                      <p:cBhvr>
                                        <p:cTn id="76" dur="1" fill="hold">
                                          <p:stCondLst>
                                            <p:cond delay="0"/>
                                          </p:stCondLst>
                                        </p:cTn>
                                        <p:tgtEl>
                                          <p:spTgt spid="8215"/>
                                        </p:tgtEl>
                                        <p:attrNameLst>
                                          <p:attrName>style.visibility</p:attrName>
                                        </p:attrNameLst>
                                      </p:cBhvr>
                                      <p:to>
                                        <p:strVal val="visible"/>
                                      </p:to>
                                    </p:set>
                                    <p:animEffect transition="in" filter="blinds(horizontal)">
                                      <p:cBhvr>
                                        <p:cTn id="77" dur="500"/>
                                        <p:tgtEl>
                                          <p:spTgt spid="8215"/>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2" presetClass="entr" presetSubtype="1" fill="hold" grpId="0" nodeType="clickEffect">
                                  <p:stCondLst>
                                    <p:cond delay="0"/>
                                  </p:stCondLst>
                                  <p:childTnLst>
                                    <p:set>
                                      <p:cBhvr>
                                        <p:cTn id="81" dur="1" fill="hold">
                                          <p:stCondLst>
                                            <p:cond delay="0"/>
                                          </p:stCondLst>
                                        </p:cTn>
                                        <p:tgtEl>
                                          <p:spTgt spid="8216"/>
                                        </p:tgtEl>
                                        <p:attrNameLst>
                                          <p:attrName>style.visibility</p:attrName>
                                        </p:attrNameLst>
                                      </p:cBhvr>
                                      <p:to>
                                        <p:strVal val="visible"/>
                                      </p:to>
                                    </p:set>
                                    <p:anim calcmode="lin" valueType="num">
                                      <p:cBhvr additive="base">
                                        <p:cTn id="82" dur="500" fill="hold"/>
                                        <p:tgtEl>
                                          <p:spTgt spid="8216"/>
                                        </p:tgtEl>
                                        <p:attrNameLst>
                                          <p:attrName>ppt_x</p:attrName>
                                        </p:attrNameLst>
                                      </p:cBhvr>
                                      <p:tavLst>
                                        <p:tav tm="0">
                                          <p:val>
                                            <p:strVal val="#ppt_x"/>
                                          </p:val>
                                        </p:tav>
                                        <p:tav tm="100000">
                                          <p:val>
                                            <p:strVal val="#ppt_x"/>
                                          </p:val>
                                        </p:tav>
                                      </p:tavLst>
                                    </p:anim>
                                    <p:anim calcmode="lin" valueType="num">
                                      <p:cBhvr additive="base">
                                        <p:cTn id="83" dur="500" fill="hold"/>
                                        <p:tgtEl>
                                          <p:spTgt spid="8216"/>
                                        </p:tgtEl>
                                        <p:attrNameLst>
                                          <p:attrName>ppt_y</p:attrName>
                                        </p:attrNameLst>
                                      </p:cBhvr>
                                      <p:tavLst>
                                        <p:tav tm="0">
                                          <p:val>
                                            <p:strVal val="0-#ppt_h/2"/>
                                          </p:val>
                                        </p:tav>
                                        <p:tav tm="100000">
                                          <p:val>
                                            <p:strVal val="#ppt_y"/>
                                          </p:val>
                                        </p:tav>
                                      </p:tavLst>
                                    </p:anim>
                                  </p:childTnLst>
                                </p:cTn>
                              </p:par>
                            </p:childTnLst>
                          </p:cTn>
                        </p:par>
                      </p:childTnLst>
                    </p:cTn>
                  </p:par>
                  <p:par>
                    <p:cTn id="84" fill="hold" nodeType="clickPar">
                      <p:stCondLst>
                        <p:cond delay="indefinite"/>
                      </p:stCondLst>
                      <p:childTnLst>
                        <p:par>
                          <p:cTn id="85" fill="hold" nodeType="withGroup">
                            <p:stCondLst>
                              <p:cond delay="0"/>
                            </p:stCondLst>
                            <p:childTnLst>
                              <p:par>
                                <p:cTn id="86" presetID="2" presetClass="entr" presetSubtype="4" fill="hold" grpId="0" nodeType="clickEffect">
                                  <p:stCondLst>
                                    <p:cond delay="0"/>
                                  </p:stCondLst>
                                  <p:childTnLst>
                                    <p:set>
                                      <p:cBhvr>
                                        <p:cTn id="87" dur="1" fill="hold">
                                          <p:stCondLst>
                                            <p:cond delay="0"/>
                                          </p:stCondLst>
                                        </p:cTn>
                                        <p:tgtEl>
                                          <p:spTgt spid="8217"/>
                                        </p:tgtEl>
                                        <p:attrNameLst>
                                          <p:attrName>style.visibility</p:attrName>
                                        </p:attrNameLst>
                                      </p:cBhvr>
                                      <p:to>
                                        <p:strVal val="visible"/>
                                      </p:to>
                                    </p:set>
                                    <p:anim calcmode="lin" valueType="num">
                                      <p:cBhvr additive="base">
                                        <p:cTn id="88" dur="500" fill="hold"/>
                                        <p:tgtEl>
                                          <p:spTgt spid="8217"/>
                                        </p:tgtEl>
                                        <p:attrNameLst>
                                          <p:attrName>ppt_x</p:attrName>
                                        </p:attrNameLst>
                                      </p:cBhvr>
                                      <p:tavLst>
                                        <p:tav tm="0">
                                          <p:val>
                                            <p:strVal val="#ppt_x"/>
                                          </p:val>
                                        </p:tav>
                                        <p:tav tm="100000">
                                          <p:val>
                                            <p:strVal val="#ppt_x"/>
                                          </p:val>
                                        </p:tav>
                                      </p:tavLst>
                                    </p:anim>
                                    <p:anim calcmode="lin" valueType="num">
                                      <p:cBhvr additive="base">
                                        <p:cTn id="89" dur="500" fill="hold"/>
                                        <p:tgtEl>
                                          <p:spTgt spid="8217"/>
                                        </p:tgtEl>
                                        <p:attrNameLst>
                                          <p:attrName>ppt_y</p:attrName>
                                        </p:attrNameLst>
                                      </p:cBhvr>
                                      <p:tavLst>
                                        <p:tav tm="0">
                                          <p:val>
                                            <p:strVal val="1+#ppt_h/2"/>
                                          </p:val>
                                        </p:tav>
                                        <p:tav tm="100000">
                                          <p:val>
                                            <p:strVal val="#ppt_y"/>
                                          </p:val>
                                        </p:tav>
                                      </p:tavLst>
                                    </p:anim>
                                  </p:childTnLst>
                                </p:cTn>
                              </p:par>
                            </p:childTnLst>
                          </p:cTn>
                        </p:par>
                      </p:childTnLst>
                    </p:cTn>
                  </p:par>
                  <p:par>
                    <p:cTn id="90" fill="hold" nodeType="clickPar">
                      <p:stCondLst>
                        <p:cond delay="indefinite"/>
                      </p:stCondLst>
                      <p:childTnLst>
                        <p:par>
                          <p:cTn id="91" fill="hold" nodeType="withGroup">
                            <p:stCondLst>
                              <p:cond delay="0"/>
                            </p:stCondLst>
                            <p:childTnLst>
                              <p:par>
                                <p:cTn id="92" presetID="5" presetClass="entr" presetSubtype="10" fill="hold" grpId="0" nodeType="clickEffect">
                                  <p:stCondLst>
                                    <p:cond delay="0"/>
                                  </p:stCondLst>
                                  <p:childTnLst>
                                    <p:set>
                                      <p:cBhvr>
                                        <p:cTn id="93" dur="1" fill="hold">
                                          <p:stCondLst>
                                            <p:cond delay="0"/>
                                          </p:stCondLst>
                                        </p:cTn>
                                        <p:tgtEl>
                                          <p:spTgt spid="8194"/>
                                        </p:tgtEl>
                                        <p:attrNameLst>
                                          <p:attrName>style.visibility</p:attrName>
                                        </p:attrNameLst>
                                      </p:cBhvr>
                                      <p:to>
                                        <p:strVal val="visible"/>
                                      </p:to>
                                    </p:set>
                                    <p:animEffect transition="in" filter="checkerboard(across)">
                                      <p:cBhvr>
                                        <p:cTn id="94" dur="500"/>
                                        <p:tgtEl>
                                          <p:spTgt spid="8194"/>
                                        </p:tgtEl>
                                      </p:cBhvr>
                                    </p:animEffect>
                                  </p:childTnLst>
                                </p:cTn>
                              </p:par>
                            </p:childTnLst>
                          </p:cTn>
                        </p:par>
                      </p:childTnLst>
                    </p:cTn>
                  </p:par>
                  <p:par>
                    <p:cTn id="95" fill="hold" nodeType="clickPar">
                      <p:stCondLst>
                        <p:cond delay="indefinite"/>
                      </p:stCondLst>
                      <p:childTnLst>
                        <p:par>
                          <p:cTn id="96" fill="hold" nodeType="withGroup">
                            <p:stCondLst>
                              <p:cond delay="0"/>
                            </p:stCondLst>
                            <p:childTnLst>
                              <p:par>
                                <p:cTn id="97" presetID="3" presetClass="entr" presetSubtype="10" fill="hold" grpId="0" nodeType="clickEffect">
                                  <p:stCondLst>
                                    <p:cond delay="0"/>
                                  </p:stCondLst>
                                  <p:childTnLst>
                                    <p:set>
                                      <p:cBhvr>
                                        <p:cTn id="98" dur="1" fill="hold">
                                          <p:stCondLst>
                                            <p:cond delay="0"/>
                                          </p:stCondLst>
                                        </p:cTn>
                                        <p:tgtEl>
                                          <p:spTgt spid="8206"/>
                                        </p:tgtEl>
                                        <p:attrNameLst>
                                          <p:attrName>style.visibility</p:attrName>
                                        </p:attrNameLst>
                                      </p:cBhvr>
                                      <p:to>
                                        <p:strVal val="visible"/>
                                      </p:to>
                                    </p:set>
                                    <p:animEffect transition="in" filter="blinds(horizontal)">
                                      <p:cBhvr>
                                        <p:cTn id="99" dur="500"/>
                                        <p:tgtEl>
                                          <p:spTgt spid="8206"/>
                                        </p:tgtEl>
                                      </p:cBhvr>
                                    </p:animEffect>
                                  </p:childTnLst>
                                </p:cTn>
                              </p:par>
                            </p:childTnLst>
                          </p:cTn>
                        </p:par>
                      </p:childTnLst>
                    </p:cTn>
                  </p:par>
                  <p:par>
                    <p:cTn id="100" fill="hold" nodeType="clickPar">
                      <p:stCondLst>
                        <p:cond delay="indefinite"/>
                      </p:stCondLst>
                      <p:childTnLst>
                        <p:par>
                          <p:cTn id="101" fill="hold" nodeType="withGroup">
                            <p:stCondLst>
                              <p:cond delay="0"/>
                            </p:stCondLst>
                            <p:childTnLst>
                              <p:par>
                                <p:cTn id="102" presetID="2" presetClass="entr" presetSubtype="8" fill="hold" grpId="0" nodeType="clickEffect">
                                  <p:stCondLst>
                                    <p:cond delay="0"/>
                                  </p:stCondLst>
                                  <p:childTnLst>
                                    <p:set>
                                      <p:cBhvr>
                                        <p:cTn id="103" dur="1" fill="hold">
                                          <p:stCondLst>
                                            <p:cond delay="0"/>
                                          </p:stCondLst>
                                        </p:cTn>
                                        <p:tgtEl>
                                          <p:spTgt spid="8195"/>
                                        </p:tgtEl>
                                        <p:attrNameLst>
                                          <p:attrName>style.visibility</p:attrName>
                                        </p:attrNameLst>
                                      </p:cBhvr>
                                      <p:to>
                                        <p:strVal val="visible"/>
                                      </p:to>
                                    </p:set>
                                    <p:anim calcmode="lin" valueType="num">
                                      <p:cBhvr additive="base">
                                        <p:cTn id="104" dur="500" fill="hold"/>
                                        <p:tgtEl>
                                          <p:spTgt spid="8195"/>
                                        </p:tgtEl>
                                        <p:attrNameLst>
                                          <p:attrName>ppt_x</p:attrName>
                                        </p:attrNameLst>
                                      </p:cBhvr>
                                      <p:tavLst>
                                        <p:tav tm="0">
                                          <p:val>
                                            <p:strVal val="0-#ppt_w/2"/>
                                          </p:val>
                                        </p:tav>
                                        <p:tav tm="100000">
                                          <p:val>
                                            <p:strVal val="#ppt_x"/>
                                          </p:val>
                                        </p:tav>
                                      </p:tavLst>
                                    </p:anim>
                                    <p:anim calcmode="lin" valueType="num">
                                      <p:cBhvr additive="base">
                                        <p:cTn id="105" dur="500" fill="hold"/>
                                        <p:tgtEl>
                                          <p:spTgt spid="8195"/>
                                        </p:tgtEl>
                                        <p:attrNameLst>
                                          <p:attrName>ppt_y</p:attrName>
                                        </p:attrNameLst>
                                      </p:cBhvr>
                                      <p:tavLst>
                                        <p:tav tm="0">
                                          <p:val>
                                            <p:strVal val="#ppt_y"/>
                                          </p:val>
                                        </p:tav>
                                        <p:tav tm="100000">
                                          <p:val>
                                            <p:strVal val="#ppt_y"/>
                                          </p:val>
                                        </p:tav>
                                      </p:tavLst>
                                    </p:anim>
                                  </p:childTnLst>
                                </p:cTn>
                              </p:par>
                            </p:childTnLst>
                          </p:cTn>
                        </p:par>
                      </p:childTnLst>
                    </p:cTn>
                  </p:par>
                  <p:par>
                    <p:cTn id="106" fill="hold" nodeType="clickPar">
                      <p:stCondLst>
                        <p:cond delay="indefinite"/>
                      </p:stCondLst>
                      <p:childTnLst>
                        <p:par>
                          <p:cTn id="107" fill="hold" nodeType="withGroup">
                            <p:stCondLst>
                              <p:cond delay="0"/>
                            </p:stCondLst>
                            <p:childTnLst>
                              <p:par>
                                <p:cTn id="108" presetID="4" presetClass="entr" presetSubtype="16" fill="hold" grpId="0" nodeType="clickEffect">
                                  <p:stCondLst>
                                    <p:cond delay="0"/>
                                  </p:stCondLst>
                                  <p:childTnLst>
                                    <p:set>
                                      <p:cBhvr>
                                        <p:cTn id="109" dur="1" fill="hold">
                                          <p:stCondLst>
                                            <p:cond delay="0"/>
                                          </p:stCondLst>
                                        </p:cTn>
                                        <p:tgtEl>
                                          <p:spTgt spid="8196"/>
                                        </p:tgtEl>
                                        <p:attrNameLst>
                                          <p:attrName>style.visibility</p:attrName>
                                        </p:attrNameLst>
                                      </p:cBhvr>
                                      <p:to>
                                        <p:strVal val="visible"/>
                                      </p:to>
                                    </p:set>
                                    <p:animEffect transition="in" filter="box(in)">
                                      <p:cBhvr>
                                        <p:cTn id="110" dur="500"/>
                                        <p:tgtEl>
                                          <p:spTgt spid="8196"/>
                                        </p:tgtEl>
                                      </p:cBhvr>
                                    </p:animEffect>
                                  </p:childTnLst>
                                </p:cTn>
                              </p:par>
                            </p:childTnLst>
                          </p:cTn>
                        </p:par>
                      </p:childTnLst>
                    </p:cTn>
                  </p:par>
                  <p:par>
                    <p:cTn id="111" fill="hold" nodeType="clickPar">
                      <p:stCondLst>
                        <p:cond delay="indefinite"/>
                      </p:stCondLst>
                      <p:childTnLst>
                        <p:par>
                          <p:cTn id="112" fill="hold" nodeType="withGroup">
                            <p:stCondLst>
                              <p:cond delay="0"/>
                            </p:stCondLst>
                            <p:childTnLst>
                              <p:par>
                                <p:cTn id="113" presetID="8" presetClass="entr" presetSubtype="16" fill="hold" grpId="0" nodeType="clickEffect">
                                  <p:stCondLst>
                                    <p:cond delay="0"/>
                                  </p:stCondLst>
                                  <p:childTnLst>
                                    <p:set>
                                      <p:cBhvr>
                                        <p:cTn id="114" dur="1" fill="hold">
                                          <p:stCondLst>
                                            <p:cond delay="0"/>
                                          </p:stCondLst>
                                        </p:cTn>
                                        <p:tgtEl>
                                          <p:spTgt spid="8218"/>
                                        </p:tgtEl>
                                        <p:attrNameLst>
                                          <p:attrName>style.visibility</p:attrName>
                                        </p:attrNameLst>
                                      </p:cBhvr>
                                      <p:to>
                                        <p:strVal val="visible"/>
                                      </p:to>
                                    </p:set>
                                    <p:animEffect transition="in" filter="diamond(in)">
                                      <p:cBhvr>
                                        <p:cTn id="115" dur="500"/>
                                        <p:tgtEl>
                                          <p:spTgt spid="8218"/>
                                        </p:tgtEl>
                                      </p:cBhvr>
                                    </p:animEffect>
                                  </p:childTnLst>
                                </p:cTn>
                              </p:par>
                            </p:childTnLst>
                          </p:cTn>
                        </p:par>
                      </p:childTnLst>
                    </p:cTn>
                  </p:par>
                  <p:par>
                    <p:cTn id="116" fill="hold" nodeType="clickPar">
                      <p:stCondLst>
                        <p:cond delay="indefinite"/>
                      </p:stCondLst>
                      <p:childTnLst>
                        <p:par>
                          <p:cTn id="117" fill="hold" nodeType="withGroup">
                            <p:stCondLst>
                              <p:cond delay="0"/>
                            </p:stCondLst>
                            <p:childTnLst>
                              <p:par>
                                <p:cTn id="118" presetID="2" presetClass="entr" presetSubtype="8" fill="hold" grpId="0" nodeType="clickEffect">
                                  <p:stCondLst>
                                    <p:cond delay="0"/>
                                  </p:stCondLst>
                                  <p:childTnLst>
                                    <p:set>
                                      <p:cBhvr>
                                        <p:cTn id="119" dur="1" fill="hold">
                                          <p:stCondLst>
                                            <p:cond delay="0"/>
                                          </p:stCondLst>
                                        </p:cTn>
                                        <p:tgtEl>
                                          <p:spTgt spid="8207"/>
                                        </p:tgtEl>
                                        <p:attrNameLst>
                                          <p:attrName>style.visibility</p:attrName>
                                        </p:attrNameLst>
                                      </p:cBhvr>
                                      <p:to>
                                        <p:strVal val="visible"/>
                                      </p:to>
                                    </p:set>
                                    <p:anim calcmode="lin" valueType="num">
                                      <p:cBhvr additive="base">
                                        <p:cTn id="120" dur="500" fill="hold"/>
                                        <p:tgtEl>
                                          <p:spTgt spid="8207"/>
                                        </p:tgtEl>
                                        <p:attrNameLst>
                                          <p:attrName>ppt_x</p:attrName>
                                        </p:attrNameLst>
                                      </p:cBhvr>
                                      <p:tavLst>
                                        <p:tav tm="0">
                                          <p:val>
                                            <p:strVal val="0-#ppt_w/2"/>
                                          </p:val>
                                        </p:tav>
                                        <p:tav tm="100000">
                                          <p:val>
                                            <p:strVal val="#ppt_x"/>
                                          </p:val>
                                        </p:tav>
                                      </p:tavLst>
                                    </p:anim>
                                    <p:anim calcmode="lin" valueType="num">
                                      <p:cBhvr additive="base">
                                        <p:cTn id="121" dur="500" fill="hold"/>
                                        <p:tgtEl>
                                          <p:spTgt spid="8207"/>
                                        </p:tgtEl>
                                        <p:attrNameLst>
                                          <p:attrName>ppt_y</p:attrName>
                                        </p:attrNameLst>
                                      </p:cBhvr>
                                      <p:tavLst>
                                        <p:tav tm="0">
                                          <p:val>
                                            <p:strVal val="#ppt_y"/>
                                          </p:val>
                                        </p:tav>
                                        <p:tav tm="100000">
                                          <p:val>
                                            <p:strVal val="#ppt_y"/>
                                          </p:val>
                                        </p:tav>
                                      </p:tavLst>
                                    </p:anim>
                                  </p:childTnLst>
                                </p:cTn>
                              </p:par>
                            </p:childTnLst>
                          </p:cTn>
                        </p:par>
                      </p:childTnLst>
                    </p:cTn>
                  </p:par>
                  <p:par>
                    <p:cTn id="122" fill="hold" nodeType="clickPar">
                      <p:stCondLst>
                        <p:cond delay="indefinite"/>
                      </p:stCondLst>
                      <p:childTnLst>
                        <p:par>
                          <p:cTn id="123" fill="hold" nodeType="withGroup">
                            <p:stCondLst>
                              <p:cond delay="0"/>
                            </p:stCondLst>
                            <p:childTnLst>
                              <p:par>
                                <p:cTn id="124" presetID="4" presetClass="entr" presetSubtype="16" fill="hold" grpId="0" nodeType="clickEffect">
                                  <p:stCondLst>
                                    <p:cond delay="0"/>
                                  </p:stCondLst>
                                  <p:childTnLst>
                                    <p:set>
                                      <p:cBhvr>
                                        <p:cTn id="125" dur="1" fill="hold">
                                          <p:stCondLst>
                                            <p:cond delay="0"/>
                                          </p:stCondLst>
                                        </p:cTn>
                                        <p:tgtEl>
                                          <p:spTgt spid="8208"/>
                                        </p:tgtEl>
                                        <p:attrNameLst>
                                          <p:attrName>style.visibility</p:attrName>
                                        </p:attrNameLst>
                                      </p:cBhvr>
                                      <p:to>
                                        <p:strVal val="visible"/>
                                      </p:to>
                                    </p:set>
                                    <p:animEffect transition="in" filter="box(in)">
                                      <p:cBhvr>
                                        <p:cTn id="126" dur="500"/>
                                        <p:tgtEl>
                                          <p:spTgt spid="8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animBg="1"/>
      <p:bldP spid="8196" grpId="0"/>
      <p:bldP spid="8197" grpId="0"/>
      <p:bldP spid="8198" grpId="0" animBg="1"/>
      <p:bldP spid="8199" grpId="0"/>
      <p:bldP spid="8200" grpId="0" animBg="1"/>
      <p:bldP spid="8201" grpId="0"/>
      <p:bldP spid="8202" grpId="0"/>
      <p:bldP spid="8203" grpId="0"/>
      <p:bldP spid="8204" grpId="0"/>
      <p:bldP spid="8205" grpId="0"/>
      <p:bldP spid="8206" grpId="0"/>
      <p:bldP spid="8207" grpId="0" animBg="1"/>
      <p:bldP spid="8208" grpId="0"/>
      <p:bldP spid="8211" grpId="0"/>
      <p:bldP spid="8212" grpId="0" animBg="1"/>
      <p:bldP spid="8213" grpId="0" animBg="1"/>
      <p:bldP spid="8214" grpId="0"/>
      <p:bldP spid="8215" grpId="0"/>
      <p:bldP spid="8216" grpId="0" animBg="1"/>
      <p:bldP spid="8217" grpId="0" animBg="1"/>
      <p:bldP spid="821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Text Box 2"/>
          <p:cNvSpPr txBox="1">
            <a:spLocks noChangeArrowheads="1"/>
          </p:cNvSpPr>
          <p:nvPr/>
        </p:nvSpPr>
        <p:spPr bwMode="auto">
          <a:xfrm>
            <a:off x="395288" y="1628775"/>
            <a:ext cx="8458200"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3200" b="1">
                <a:latin typeface="隶书" panose="02010509060101010101" pitchFamily="49" charset="-122"/>
                <a:ea typeface="隶书" panose="02010509060101010101" pitchFamily="49" charset="-122"/>
              </a:rPr>
              <a:t>母爱是一种巨大的火焰。（罗曼</a:t>
            </a:r>
            <a:r>
              <a:rPr lang="en-US" altLang="zh-CN" sz="3200" b="1">
                <a:latin typeface="隶书" panose="02010509060101010101" pitchFamily="49" charset="-122"/>
                <a:ea typeface="隶书" panose="02010509060101010101" pitchFamily="49" charset="-122"/>
              </a:rPr>
              <a:t>.</a:t>
            </a:r>
            <a:r>
              <a:rPr lang="zh-CN" altLang="en-US" sz="3200" b="1">
                <a:latin typeface="隶书" panose="02010509060101010101" pitchFamily="49" charset="-122"/>
                <a:ea typeface="隶书" panose="02010509060101010101" pitchFamily="49" charset="-122"/>
              </a:rPr>
              <a:t>罗兰）</a:t>
            </a:r>
          </a:p>
          <a:p>
            <a:pPr>
              <a:spcBef>
                <a:spcPct val="50000"/>
              </a:spcBef>
            </a:pPr>
            <a:r>
              <a:rPr lang="zh-CN" altLang="en-US" sz="3200" b="1">
                <a:latin typeface="隶书" panose="02010509060101010101" pitchFamily="49" charset="-122"/>
                <a:ea typeface="隶书" panose="02010509060101010101" pitchFamily="49" charset="-122"/>
              </a:rPr>
              <a:t>母爱是世间最伟大的力量。（米尔）</a:t>
            </a:r>
          </a:p>
          <a:p>
            <a:pPr>
              <a:spcBef>
                <a:spcPct val="50000"/>
              </a:spcBef>
            </a:pPr>
            <a:r>
              <a:rPr lang="zh-CN" altLang="en-US" sz="3200" b="1">
                <a:latin typeface="隶书" panose="02010509060101010101" pitchFamily="49" charset="-122"/>
                <a:ea typeface="隶书" panose="02010509060101010101" pitchFamily="49" charset="-122"/>
              </a:rPr>
              <a:t>在孩子的嘴上和心中，母亲就是上帝。（英国）</a:t>
            </a:r>
          </a:p>
          <a:p>
            <a:pPr>
              <a:spcBef>
                <a:spcPct val="50000"/>
              </a:spcBef>
            </a:pPr>
            <a:r>
              <a:rPr lang="zh-CN" altLang="en-US" sz="3200" b="1">
                <a:latin typeface="隶书" panose="02010509060101010101" pitchFamily="49" charset="-122"/>
                <a:ea typeface="隶书" panose="02010509060101010101" pitchFamily="49" charset="-122"/>
              </a:rPr>
              <a:t>没有无私的、自我牺牲的母爱的帮助，孩子的心灵将是一片荒漠。（法国）</a:t>
            </a:r>
          </a:p>
          <a:p>
            <a:pPr>
              <a:spcBef>
                <a:spcPct val="50000"/>
              </a:spcBef>
            </a:pPr>
            <a:r>
              <a:rPr lang="zh-CN" altLang="en-US" sz="3200" b="1">
                <a:latin typeface="隶书" panose="02010509060101010101" pitchFamily="49" charset="-122"/>
                <a:ea typeface="隶书" panose="02010509060101010101" pitchFamily="49" charset="-122"/>
              </a:rPr>
              <a:t>人的嘴唇所能发出的最甜美的字眼，就是母亲；最美好的呼唤，就是“妈妈”。</a:t>
            </a:r>
            <a:r>
              <a:rPr lang="en-US" altLang="zh-CN" sz="3200" b="1">
                <a:latin typeface="隶书" panose="02010509060101010101" pitchFamily="49" charset="-122"/>
                <a:ea typeface="隶书" panose="02010509060101010101" pitchFamily="49" charset="-122"/>
              </a:rPr>
              <a:t>(</a:t>
            </a:r>
            <a:r>
              <a:rPr lang="zh-CN" altLang="en-US" sz="3200" b="1">
                <a:latin typeface="隶书" panose="02010509060101010101" pitchFamily="49" charset="-122"/>
                <a:ea typeface="隶书" panose="02010509060101010101" pitchFamily="49" charset="-122"/>
              </a:rPr>
              <a:t>纪伯伦</a:t>
            </a:r>
            <a:r>
              <a:rPr lang="en-US" altLang="zh-CN" sz="3200" b="1">
                <a:latin typeface="隶书" panose="02010509060101010101" pitchFamily="49" charset="-122"/>
                <a:ea typeface="隶书" panose="02010509060101010101" pitchFamily="49" charset="-122"/>
              </a:rPr>
              <a:t>)</a:t>
            </a:r>
            <a:br>
              <a:rPr lang="en-US" altLang="zh-CN" sz="3200" b="1">
                <a:latin typeface="隶书" panose="02010509060101010101" pitchFamily="49" charset="-122"/>
                <a:ea typeface="隶书" panose="02010509060101010101" pitchFamily="49" charset="-122"/>
              </a:rPr>
            </a:br>
            <a:endParaRPr lang="en-US" altLang="zh-CN" sz="3200" b="1">
              <a:latin typeface="隶书" panose="02010509060101010101" pitchFamily="49" charset="-122"/>
              <a:ea typeface="隶书" panose="02010509060101010101" pitchFamily="49" charset="-122"/>
            </a:endParaRPr>
          </a:p>
        </p:txBody>
      </p:sp>
      <p:sp>
        <p:nvSpPr>
          <p:cNvPr id="246787" name="WordArt 3"/>
          <p:cNvSpPr>
            <a:spLocks noChangeArrowheads="1" noChangeShapeType="1" noTextEdit="1"/>
          </p:cNvSpPr>
          <p:nvPr/>
        </p:nvSpPr>
        <p:spPr bwMode="auto">
          <a:xfrm>
            <a:off x="684213" y="404813"/>
            <a:ext cx="2590800" cy="762000"/>
          </a:xfrm>
          <a:prstGeom prst="rect">
            <a:avLst/>
          </a:prstGeom>
        </p:spPr>
        <p:txBody>
          <a:bodyPr wrap="none" fromWordArt="1">
            <a:prstTxWarp prst="textPlain">
              <a:avLst>
                <a:gd name="adj" fmla="val 46056"/>
              </a:avLst>
            </a:prstTxWarp>
          </a:bodyPr>
          <a:lstStyle/>
          <a:p>
            <a:pPr algn="ctr"/>
            <a:r>
              <a:rPr lang="zh-CN" altLang="en-US" sz="3600" b="1" i="1">
                <a:ln w="9525">
                  <a:solidFill>
                    <a:srgbClr val="000000"/>
                  </a:solidFill>
                  <a:round/>
                  <a:headEnd/>
                  <a:tailEnd/>
                </a:ln>
                <a:solidFill>
                  <a:srgbClr val="003366"/>
                </a:solidFill>
                <a:effectLst>
                  <a:outerShdw dist="35921" dir="2700000" algn="ctr" rotWithShape="0">
                    <a:srgbClr val="808080"/>
                  </a:outerShdw>
                </a:effectLst>
                <a:latin typeface="宋体" panose="02010600030101010101" pitchFamily="2" charset="-122"/>
              </a:rPr>
              <a:t>名人谈母爱</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246786"/>
                                        </p:tgtEl>
                                        <p:attrNameLst>
                                          <p:attrName>style.visibility</p:attrName>
                                        </p:attrNameLst>
                                      </p:cBhvr>
                                      <p:to>
                                        <p:strVal val="visible"/>
                                      </p:to>
                                    </p:set>
                                    <p:animEffect transition="in" filter="barn(outHorizontal)">
                                      <p:cBhvr>
                                        <p:cTn id="7" dur="500"/>
                                        <p:tgtEl>
                                          <p:spTgt spid="2467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86"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79388" y="765175"/>
            <a:ext cx="8748712" cy="5711825"/>
          </a:xfrm>
        </p:spPr>
        <p:txBody>
          <a:bodyPr/>
          <a:lstStyle/>
          <a:p>
            <a:pPr algn="l"/>
            <a:r>
              <a:rPr lang="en-US" altLang="zh-CN" sz="4000" b="1">
                <a:solidFill>
                  <a:srgbClr val="0000FF"/>
                </a:solidFill>
                <a:latin typeface="黑体" panose="02010609060101010101" pitchFamily="49" charset="-122"/>
                <a:ea typeface="黑体" panose="02010609060101010101" pitchFamily="49" charset="-122"/>
              </a:rPr>
              <a:t>   </a:t>
            </a:r>
            <a:r>
              <a:rPr lang="zh-CN" altLang="en-US" sz="3200" b="1">
                <a:solidFill>
                  <a:srgbClr val="000000"/>
                </a:solidFill>
                <a:latin typeface="黑体" panose="02010609060101010101" pitchFamily="49" charset="-122"/>
                <a:ea typeface="黑体" panose="02010609060101010101" pitchFamily="49" charset="-122"/>
              </a:rPr>
              <a:t>年轻的心总是装载着太多的事情，事业、爱情、理想，而父母永远只是静静的藏在一个角落里。一个声音总是在说：现在还早，等我实现了这个再去对父母尽孝也不迟。只是</a:t>
            </a:r>
            <a:r>
              <a:rPr lang="zh-CN" altLang="en-US" sz="3200" b="1">
                <a:solidFill>
                  <a:srgbClr val="000000"/>
                </a:solidFill>
                <a:ea typeface="黑体" panose="02010609060101010101" pitchFamily="49" charset="-122"/>
              </a:rPr>
              <a:t>“</a:t>
            </a:r>
            <a:r>
              <a:rPr lang="zh-CN" altLang="en-US" sz="3200" b="1">
                <a:solidFill>
                  <a:srgbClr val="FF0000"/>
                </a:solidFill>
                <a:latin typeface="黑体" panose="02010609060101010101" pitchFamily="49" charset="-122"/>
                <a:ea typeface="黑体" panose="02010609060101010101" pitchFamily="49" charset="-122"/>
              </a:rPr>
              <a:t>树欲静而风不止，子欲养而亲不待</a:t>
            </a:r>
            <a:r>
              <a:rPr lang="zh-CN" altLang="en-US" sz="3200" b="1">
                <a:solidFill>
                  <a:srgbClr val="FF3300"/>
                </a:solidFill>
                <a:latin typeface="黑体" panose="02010609060101010101" pitchFamily="49" charset="-122"/>
                <a:ea typeface="黑体" panose="02010609060101010101" pitchFamily="49" charset="-122"/>
              </a:rPr>
              <a:t>，往而不可得见者，亲也。</a:t>
            </a:r>
            <a:r>
              <a:rPr lang="zh-CN" altLang="en-US" sz="3200" b="1">
                <a:solidFill>
                  <a:schemeClr val="tx1"/>
                </a:solidFill>
                <a:ea typeface="黑体" panose="02010609060101010101" pitchFamily="49" charset="-122"/>
              </a:rPr>
              <a:t>”</a:t>
            </a:r>
            <a:r>
              <a:rPr lang="zh-CN" altLang="en-US" sz="3200" b="1">
                <a:solidFill>
                  <a:schemeClr val="tx1"/>
                </a:solidFill>
                <a:latin typeface="黑体" panose="02010609060101010101" pitchFamily="49" charset="-122"/>
                <a:ea typeface="黑体" panose="02010609060101010101" pitchFamily="49" charset="-122"/>
              </a:rPr>
              <a:t> </a:t>
            </a:r>
            <a:r>
              <a:rPr lang="zh-CN" altLang="en-US" sz="3200" b="1">
                <a:solidFill>
                  <a:srgbClr val="000000"/>
                </a:solidFill>
                <a:latin typeface="黑体" panose="02010609060101010101" pitchFamily="49" charset="-122"/>
                <a:ea typeface="黑体" panose="02010609060101010101" pitchFamily="49" charset="-122"/>
              </a:rPr>
              <a:t>我们有太多的抱负要去施展，而不知不觉间曾经是我们避风港的父母却已经老了，缓慢却不可逆转</a:t>
            </a:r>
            <a:r>
              <a:rPr lang="zh-CN" altLang="en-US" sz="3200">
                <a:solidFill>
                  <a:srgbClr val="000000"/>
                </a:solidFill>
                <a:latin typeface="黑体" panose="02010609060101010101" pitchFamily="49" charset="-122"/>
                <a:ea typeface="黑体" panose="02010609060101010101" pitchFamily="49" charset="-122"/>
              </a:rPr>
              <a:t>。</a:t>
            </a:r>
            <a:endParaRPr lang="zh-CN" altLang="en-US" sz="3200" b="1">
              <a:solidFill>
                <a:srgbClr val="FF0000"/>
              </a:solidFill>
              <a:latin typeface="黑体" panose="02010609060101010101" pitchFamily="49" charset="-122"/>
              <a:ea typeface="黑体" panose="02010609060101010101" pitchFamily="49" charset="-122"/>
            </a:endParaRPr>
          </a:p>
        </p:txBody>
      </p:sp>
      <p:sp>
        <p:nvSpPr>
          <p:cNvPr id="15363" name="Text Box 3"/>
          <p:cNvSpPr txBox="1">
            <a:spLocks noChangeArrowheads="1"/>
          </p:cNvSpPr>
          <p:nvPr/>
        </p:nvSpPr>
        <p:spPr bwMode="auto">
          <a:xfrm>
            <a:off x="250825" y="404813"/>
            <a:ext cx="27432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solidFill>
                  <a:srgbClr val="FF0066"/>
                </a:solidFill>
              </a:rPr>
              <a:t>敲响警钟：</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5362"/>
                                        </p:tgtEl>
                                        <p:attrNameLst>
                                          <p:attrName>style.visibility</p:attrName>
                                        </p:attrNameLst>
                                      </p:cBhvr>
                                      <p:to>
                                        <p:strVal val="visible"/>
                                      </p:to>
                                    </p:set>
                                    <p:anim calcmode="discrete" valueType="clr">
                                      <p:cBhvr override="childStyle">
                                        <p:cTn id="7" dur="500"/>
                                        <p:tgtEl>
                                          <p:spTgt spid="1536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15362"/>
                                        </p:tgtEl>
                                        <p:attrNameLst>
                                          <p:attrName>fillcolor</p:attrName>
                                        </p:attrNameLst>
                                      </p:cBhvr>
                                      <p:tavLst>
                                        <p:tav tm="0">
                                          <p:val>
                                            <p:clrVal>
                                              <a:schemeClr val="accent2"/>
                                            </p:clrVal>
                                          </p:val>
                                        </p:tav>
                                        <p:tav tm="50000">
                                          <p:val>
                                            <p:clrVal>
                                              <a:schemeClr val="hlink"/>
                                            </p:clrVal>
                                          </p:val>
                                        </p:tav>
                                      </p:tavLst>
                                    </p:anim>
                                    <p:set>
                                      <p:cBhvr>
                                        <p:cTn id="9" dur="500"/>
                                        <p:tgtEl>
                                          <p:spTgt spid="1536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descr="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260350"/>
            <a:ext cx="212566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1" name="Text Box 3"/>
          <p:cNvSpPr txBox="1">
            <a:spLocks noChangeArrowheads="1"/>
          </p:cNvSpPr>
          <p:nvPr/>
        </p:nvSpPr>
        <p:spPr bwMode="auto">
          <a:xfrm>
            <a:off x="3203575" y="188913"/>
            <a:ext cx="61722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zh-CN" altLang="en-US" sz="2800" b="1">
                <a:latin typeface="楷体_GB2312" pitchFamily="49" charset="-122"/>
                <a:ea typeface="楷体_GB2312" pitchFamily="49" charset="-122"/>
              </a:rPr>
              <a:t>你知道作者其人其事吗？ </a:t>
            </a:r>
          </a:p>
        </p:txBody>
      </p:sp>
      <p:sp>
        <p:nvSpPr>
          <p:cNvPr id="63492" name="Text Box 4"/>
          <p:cNvSpPr txBox="1">
            <a:spLocks noChangeArrowheads="1"/>
          </p:cNvSpPr>
          <p:nvPr/>
        </p:nvSpPr>
        <p:spPr bwMode="auto">
          <a:xfrm>
            <a:off x="611188" y="2922588"/>
            <a:ext cx="8139112" cy="4576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zh-CN" altLang="en-US" sz="2800" b="1">
                <a:latin typeface="楷体_GB2312" pitchFamily="49" charset="-122"/>
                <a:ea typeface="楷体_GB2312" pitchFamily="49" charset="-122"/>
              </a:rPr>
              <a:t>　　胡适</a:t>
            </a:r>
            <a:r>
              <a:rPr lang="en-US" altLang="zh-CN" sz="2800" b="1">
                <a:latin typeface="楷体_GB2312" pitchFamily="49" charset="-122"/>
                <a:ea typeface="楷体_GB2312" pitchFamily="49" charset="-122"/>
              </a:rPr>
              <a:t>(1891-1962)</a:t>
            </a:r>
            <a:r>
              <a:rPr lang="zh-CN" altLang="en-US" sz="2800" b="1">
                <a:latin typeface="楷体_GB2312" pitchFamily="49" charset="-122"/>
                <a:ea typeface="楷体_GB2312" pitchFamily="49" charset="-122"/>
              </a:rPr>
              <a:t>，字适之，安徽绩溪人。现代学者，历史学、文学家，哲学家。以倡导</a:t>
            </a:r>
            <a:r>
              <a:rPr lang="zh-CN" altLang="en-US" sz="2800" b="1">
                <a:ea typeface="楷体_GB2312" pitchFamily="49" charset="-122"/>
              </a:rPr>
              <a:t>“</a:t>
            </a:r>
            <a:r>
              <a:rPr lang="zh-CN" altLang="en-US" sz="2800" b="1">
                <a:latin typeface="楷体_GB2312" pitchFamily="49" charset="-122"/>
                <a:ea typeface="楷体_GB2312" pitchFamily="49" charset="-122"/>
              </a:rPr>
              <a:t>五四</a:t>
            </a:r>
            <a:r>
              <a:rPr lang="zh-CN" altLang="en-US" sz="2800" b="1">
                <a:ea typeface="楷体_GB2312" pitchFamily="49" charset="-122"/>
              </a:rPr>
              <a:t>”</a:t>
            </a:r>
            <a:r>
              <a:rPr lang="zh-CN" altLang="en-US" sz="2800" b="1">
                <a:latin typeface="楷体_GB2312" pitchFamily="49" charset="-122"/>
                <a:ea typeface="楷体_GB2312" pitchFamily="49" charset="-122"/>
              </a:rPr>
              <a:t>文学革命著闻于世。他曾历任北京大学教授、北京大学文学院院长、中华民国驻美利坚合众国特命全权大使、北京大学校长。是新文化运动、新文学革命的积极倡导者。他的</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文学改良刍议</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在当时有较大的积极意义。他还是新诗的倡导者和实践者。一九二</a:t>
            </a:r>
            <a:r>
              <a:rPr lang="en-US" altLang="zh-CN" sz="2800" b="1">
                <a:latin typeface="楷体_GB2312" pitchFamily="49" charset="-122"/>
                <a:ea typeface="楷体_GB2312" pitchFamily="49" charset="-122"/>
              </a:rPr>
              <a:t>0</a:t>
            </a:r>
            <a:r>
              <a:rPr lang="zh-CN" altLang="en-US" sz="2800" b="1">
                <a:latin typeface="楷体_GB2312" pitchFamily="49" charset="-122"/>
                <a:ea typeface="楷体_GB2312" pitchFamily="49" charset="-122"/>
              </a:rPr>
              <a:t>年出版第一部新诗集</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尝试集</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一九二八年与徐志摩等出版</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新月</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月刊。 </a:t>
            </a:r>
            <a:r>
              <a:rPr lang="en-US" altLang="zh-CN" sz="800">
                <a:solidFill>
                  <a:schemeClr val="bg1"/>
                </a:solidFill>
              </a:rPr>
              <a:t>zxxk</a:t>
            </a:r>
          </a:p>
          <a:p>
            <a:pPr eaLnBrk="0" hangingPunct="0">
              <a:spcBef>
                <a:spcPct val="50000"/>
              </a:spcBef>
            </a:pPr>
            <a:endParaRPr lang="en-US" altLang="zh-CN" sz="2800" b="1">
              <a:latin typeface="楷体_GB2312" pitchFamily="49" charset="-122"/>
              <a:ea typeface="楷体_GB2312" pitchFamily="49" charset="-122"/>
            </a:endParaRPr>
          </a:p>
        </p:txBody>
      </p:sp>
      <p:grpSp>
        <p:nvGrpSpPr>
          <p:cNvPr id="63493" name="Group 5"/>
          <p:cNvGrpSpPr>
            <a:grpSpLocks noChangeAspect="1"/>
          </p:cNvGrpSpPr>
          <p:nvPr/>
        </p:nvGrpSpPr>
        <p:grpSpPr bwMode="auto">
          <a:xfrm>
            <a:off x="2627313" y="908050"/>
            <a:ext cx="4237037" cy="2057400"/>
            <a:chOff x="0" y="0"/>
            <a:chExt cx="2669" cy="1296"/>
          </a:xfrm>
        </p:grpSpPr>
        <p:graphicFrame>
          <p:nvGraphicFramePr>
            <p:cNvPr id="63494" name="Object 6"/>
            <p:cNvGraphicFramePr>
              <a:graphicFrameLocks noChangeAspect="1"/>
            </p:cNvGraphicFramePr>
            <p:nvPr/>
          </p:nvGraphicFramePr>
          <p:xfrm>
            <a:off x="1680" y="0"/>
            <a:ext cx="989" cy="1296"/>
          </p:xfrm>
          <a:graphic>
            <a:graphicData uri="http://schemas.openxmlformats.org/presentationml/2006/ole">
              <mc:AlternateContent xmlns:mc="http://schemas.openxmlformats.org/markup-compatibility/2006">
                <mc:Choice xmlns:v="urn:schemas-microsoft-com:vml" Requires="v">
                  <p:oleObj spid="_x0000_s63498" r:id="rId4" imgW="1905266" imgH="2505425" progId="MSPhotoEd.3">
                    <p:embed/>
                  </p:oleObj>
                </mc:Choice>
                <mc:Fallback>
                  <p:oleObj r:id="rId4" imgW="1905266" imgH="2505425" progId="MSPhotoEd.3">
                    <p:embed/>
                    <p:pic>
                      <p:nvPicPr>
                        <p:cNvPr id="0" name="Object 6"/>
                        <p:cNvPicPr>
                          <a:picLocks noChangeAspect="1" noChangeArrowheads="1"/>
                        </p:cNvPicPr>
                        <p:nvPr/>
                      </p:nvPicPr>
                      <p:blipFill>
                        <a:blip r:embed="rId5">
                          <a:lum bright="-6000" contrast="24000"/>
                          <a:extLst>
                            <a:ext uri="{28A0092B-C50C-407E-A947-70E740481C1C}">
                              <a14:useLocalDpi xmlns:a14="http://schemas.microsoft.com/office/drawing/2010/main" val="0"/>
                            </a:ext>
                          </a:extLst>
                        </a:blip>
                        <a:srcRect/>
                        <a:stretch>
                          <a:fillRect/>
                        </a:stretch>
                      </p:blipFill>
                      <p:spPr bwMode="auto">
                        <a:xfrm>
                          <a:off x="1680" y="0"/>
                          <a:ext cx="989" cy="1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3495" name="Object 7"/>
            <p:cNvGraphicFramePr>
              <a:graphicFrameLocks noChangeAspect="1"/>
            </p:cNvGraphicFramePr>
            <p:nvPr/>
          </p:nvGraphicFramePr>
          <p:xfrm>
            <a:off x="0" y="0"/>
            <a:ext cx="1680" cy="1260"/>
          </p:xfrm>
          <a:graphic>
            <a:graphicData uri="http://schemas.openxmlformats.org/presentationml/2006/ole">
              <mc:AlternateContent xmlns:mc="http://schemas.openxmlformats.org/markup-compatibility/2006">
                <mc:Choice xmlns:v="urn:schemas-microsoft-com:vml" Requires="v">
                  <p:oleObj spid="_x0000_s63499" r:id="rId6" imgW="4285714" imgH="3247619" progId="MSPhotoEd.3">
                    <p:embed/>
                  </p:oleObj>
                </mc:Choice>
                <mc:Fallback>
                  <p:oleObj r:id="rId6" imgW="4285714" imgH="3247619" progId="MSPhotoEd.3">
                    <p:embed/>
                    <p:pic>
                      <p:nvPicPr>
                        <p:cNvPr id="0" name="Object 7"/>
                        <p:cNvPicPr>
                          <a:picLocks noChangeAspect="1" noChangeArrowheads="1"/>
                        </p:cNvPicPr>
                        <p:nvPr/>
                      </p:nvPicPr>
                      <p:blipFill>
                        <a:blip r:embed="rId7">
                          <a:lum bright="-6000" contrast="12000"/>
                          <a:extLst>
                            <a:ext uri="{28A0092B-C50C-407E-A947-70E740481C1C}">
                              <a14:useLocalDpi xmlns:a14="http://schemas.microsoft.com/office/drawing/2010/main" val="0"/>
                            </a:ext>
                          </a:extLst>
                        </a:blip>
                        <a:srcRect t="5556" b="5556"/>
                        <a:stretch>
                          <a:fillRect/>
                        </a:stretch>
                      </p:blipFill>
                      <p:spPr bwMode="auto">
                        <a:xfrm>
                          <a:off x="0" y="0"/>
                          <a:ext cx="1680" cy="1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Effect transition="in" filter="wipe(up)">
                                      <p:cBhvr>
                                        <p:cTn id="7" dur="500"/>
                                        <p:tgtEl>
                                          <p:spTgt spid="634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63493"/>
                                        </p:tgtEl>
                                        <p:attrNameLst>
                                          <p:attrName>style.visibility</p:attrName>
                                        </p:attrNameLst>
                                      </p:cBhvr>
                                      <p:to>
                                        <p:strVal val="visible"/>
                                      </p:to>
                                    </p:set>
                                    <p:animEffect transition="in" filter="dissolve">
                                      <p:cBhvr>
                                        <p:cTn id="12" dur="500"/>
                                        <p:tgtEl>
                                          <p:spTgt spid="63493"/>
                                        </p:tgtEl>
                                      </p:cBhvr>
                                    </p:animEffect>
                                  </p:childTnLst>
                                </p:cTn>
                              </p:par>
                            </p:childTnLst>
                          </p:cTn>
                        </p:par>
                        <p:par>
                          <p:cTn id="13" fill="hold" nodeType="afterGroup">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63492">
                                            <p:txEl>
                                              <p:pRg st="0" end="0"/>
                                            </p:txEl>
                                          </p:spTgt>
                                        </p:tgtEl>
                                        <p:attrNameLst>
                                          <p:attrName>style.visibility</p:attrName>
                                        </p:attrNameLst>
                                      </p:cBhvr>
                                      <p:to>
                                        <p:strVal val="visible"/>
                                      </p:to>
                                    </p:set>
                                    <p:animEffect transition="in" filter="wipe(up)">
                                      <p:cBhvr>
                                        <p:cTn id="16" dur="500"/>
                                        <p:tgtEl>
                                          <p:spTgt spid="6349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build="p" autoUpdateAnimBg="0" advAuto="0"/>
      <p:bldP spid="63492" grpId="0" build="p" autoUpdateAnimBg="0" advAuto="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noChangeArrowheads="1"/>
          </p:cNvSpPr>
          <p:nvPr>
            <p:ph type="ctrTitle" idx="4294967295"/>
          </p:nvPr>
        </p:nvSpPr>
        <p:spPr>
          <a:xfrm>
            <a:off x="381000" y="304800"/>
            <a:ext cx="7772400" cy="1470025"/>
          </a:xfrm>
        </p:spPr>
        <p:txBody>
          <a:bodyPr/>
          <a:lstStyle/>
          <a:p>
            <a:pPr algn="l"/>
            <a:r>
              <a:rPr lang="zh-CN" altLang="en-US" sz="4000" b="1">
                <a:solidFill>
                  <a:srgbClr val="FF0066"/>
                </a:solidFill>
                <a:ea typeface="楷体_GB2312" pitchFamily="49" charset="-122"/>
              </a:rPr>
              <a:t>结束的话：</a:t>
            </a:r>
          </a:p>
        </p:txBody>
      </p:sp>
      <p:sp>
        <p:nvSpPr>
          <p:cNvPr id="245763" name="Rectangle 3"/>
          <p:cNvSpPr>
            <a:spLocks noGrp="1" noChangeArrowheads="1"/>
          </p:cNvSpPr>
          <p:nvPr>
            <p:ph type="subTitle" idx="4294967295"/>
          </p:nvPr>
        </p:nvSpPr>
        <p:spPr>
          <a:xfrm>
            <a:off x="0" y="1828800"/>
            <a:ext cx="4191000" cy="4419600"/>
          </a:xfrm>
        </p:spPr>
        <p:txBody>
          <a:bodyPr/>
          <a:lstStyle/>
          <a:p>
            <a:pPr marL="0" indent="0" algn="ctr">
              <a:buFontTx/>
              <a:buNone/>
            </a:pPr>
            <a:r>
              <a:rPr lang="en-US" altLang="zh-CN" sz="3600" b="1">
                <a:solidFill>
                  <a:srgbClr val="0000FF"/>
                </a:solidFill>
                <a:latin typeface="楷体_GB2312" pitchFamily="49" charset="-122"/>
                <a:ea typeface="楷体_GB2312" pitchFamily="49" charset="-122"/>
              </a:rPr>
              <a:t>   </a:t>
            </a:r>
            <a:r>
              <a:rPr lang="zh-CN" altLang="en-US" sz="3600" b="1">
                <a:solidFill>
                  <a:srgbClr val="0000FF"/>
                </a:solidFill>
                <a:latin typeface="楷体_GB2312" pitchFamily="49" charset="-122"/>
                <a:ea typeface="楷体_GB2312" pitchFamily="49" charset="-122"/>
              </a:rPr>
              <a:t>让我们用行动来</a:t>
            </a:r>
            <a:r>
              <a:rPr lang="zh-CN" altLang="en-US" sz="3600" b="1">
                <a:solidFill>
                  <a:srgbClr val="0000FF"/>
                </a:solidFill>
                <a:ea typeface="楷体_GB2312" pitchFamily="49" charset="-122"/>
              </a:rPr>
              <a:t>“</a:t>
            </a:r>
            <a:r>
              <a:rPr lang="zh-CN" altLang="en-US" sz="3600" b="1">
                <a:solidFill>
                  <a:srgbClr val="0000FF"/>
                </a:solidFill>
                <a:latin typeface="楷体_GB2312" pitchFamily="49" charset="-122"/>
                <a:ea typeface="楷体_GB2312" pitchFamily="49" charset="-122"/>
              </a:rPr>
              <a:t>报得三春晖</a:t>
            </a:r>
            <a:r>
              <a:rPr lang="zh-CN" altLang="en-US" sz="3600" b="1">
                <a:solidFill>
                  <a:srgbClr val="0000FF"/>
                </a:solidFill>
                <a:ea typeface="楷体_GB2312" pitchFamily="49" charset="-122"/>
              </a:rPr>
              <a:t>”</a:t>
            </a:r>
            <a:r>
              <a:rPr lang="zh-CN" altLang="en-US" sz="3600" b="1">
                <a:solidFill>
                  <a:srgbClr val="0000FF"/>
                </a:solidFill>
                <a:latin typeface="楷体_GB2312" pitchFamily="49" charset="-122"/>
                <a:ea typeface="楷体_GB2312" pitchFamily="49" charset="-122"/>
              </a:rPr>
              <a:t>吧！</a:t>
            </a:r>
          </a:p>
          <a:p>
            <a:pPr marL="0" indent="0" algn="ctr">
              <a:buFontTx/>
              <a:buNone/>
            </a:pPr>
            <a:r>
              <a:rPr lang="en-US" altLang="zh-CN" sz="3600" b="1">
                <a:solidFill>
                  <a:srgbClr val="0000FF"/>
                </a:solidFill>
                <a:latin typeface="楷体_GB2312" pitchFamily="49" charset="-122"/>
                <a:ea typeface="楷体_GB2312" pitchFamily="49" charset="-122"/>
              </a:rPr>
              <a:t>1</a:t>
            </a:r>
            <a:r>
              <a:rPr lang="zh-CN" altLang="en-US" sz="3600" b="1">
                <a:solidFill>
                  <a:srgbClr val="0000FF"/>
                </a:solidFill>
                <a:latin typeface="楷体_GB2312" pitchFamily="49" charset="-122"/>
                <a:ea typeface="楷体_GB2312" pitchFamily="49" charset="-122"/>
              </a:rPr>
              <a:t>、给妈妈一个拥抱</a:t>
            </a:r>
          </a:p>
          <a:p>
            <a:pPr marL="0" indent="0">
              <a:buFontTx/>
              <a:buNone/>
            </a:pPr>
            <a:r>
              <a:rPr lang="en-US" altLang="zh-CN" sz="3600" b="1">
                <a:solidFill>
                  <a:srgbClr val="0000FF"/>
                </a:solidFill>
                <a:latin typeface="楷体_GB2312" pitchFamily="49" charset="-122"/>
                <a:ea typeface="楷体_GB2312" pitchFamily="49" charset="-122"/>
              </a:rPr>
              <a:t>2</a:t>
            </a:r>
            <a:r>
              <a:rPr lang="zh-CN" altLang="en-US" sz="3600" b="1">
                <a:solidFill>
                  <a:srgbClr val="0000FF"/>
                </a:solidFill>
                <a:latin typeface="楷体_GB2312" pitchFamily="49" charset="-122"/>
                <a:ea typeface="楷体_GB2312" pitchFamily="49" charset="-122"/>
              </a:rPr>
              <a:t>、和妈妈换位，用妈妈的心态，对你自己唠叨几句。</a:t>
            </a:r>
          </a:p>
        </p:txBody>
      </p:sp>
      <p:pic>
        <p:nvPicPr>
          <p:cNvPr id="245764" name="Picture 6" descr="u=754263159,1153033913&amp;gp=4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685800"/>
            <a:ext cx="43434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45763">
                                            <p:txEl>
                                              <p:pRg st="1" end="1"/>
                                            </p:txEl>
                                          </p:spTgt>
                                        </p:tgtEl>
                                        <p:attrNameLst>
                                          <p:attrName>style.visibility</p:attrName>
                                        </p:attrNameLst>
                                      </p:cBhvr>
                                      <p:to>
                                        <p:strVal val="visible"/>
                                      </p:to>
                                    </p:set>
                                    <p:animEffect transition="in" filter="blinds(horizontal)">
                                      <p:cBhvr>
                                        <p:cTn id="7" dur="1000"/>
                                        <p:tgtEl>
                                          <p:spTgt spid="24576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45763">
                                            <p:txEl>
                                              <p:pRg st="2" end="2"/>
                                            </p:txEl>
                                          </p:spTgt>
                                        </p:tgtEl>
                                        <p:attrNameLst>
                                          <p:attrName>style.visibility</p:attrName>
                                        </p:attrNameLst>
                                      </p:cBhvr>
                                      <p:to>
                                        <p:strVal val="visible"/>
                                      </p:to>
                                    </p:set>
                                    <p:animEffect transition="in" filter="blinds(horizontal)">
                                      <p:cBhvr>
                                        <p:cTn id="10" dur="1000"/>
                                        <p:tgtEl>
                                          <p:spTgt spid="24576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idx="4294967295"/>
          </p:nvPr>
        </p:nvSpPr>
        <p:spPr>
          <a:xfrm>
            <a:off x="468313" y="260350"/>
            <a:ext cx="2590800" cy="1143000"/>
          </a:xfrm>
        </p:spPr>
        <p:txBody>
          <a:bodyPr/>
          <a:lstStyle/>
          <a:p>
            <a:r>
              <a:rPr lang="zh-CN" altLang="en-US">
                <a:solidFill>
                  <a:srgbClr val="FF3300"/>
                </a:solidFill>
              </a:rPr>
              <a:t>布置作业</a:t>
            </a:r>
          </a:p>
        </p:txBody>
      </p:sp>
      <p:sp>
        <p:nvSpPr>
          <p:cNvPr id="68611" name="Rectangle 3"/>
          <p:cNvSpPr>
            <a:spLocks noGrp="1" noChangeArrowheads="1"/>
          </p:cNvSpPr>
          <p:nvPr>
            <p:ph type="body" idx="4294967295"/>
          </p:nvPr>
        </p:nvSpPr>
        <p:spPr>
          <a:xfrm>
            <a:off x="457200" y="1600200"/>
            <a:ext cx="8686800" cy="4525963"/>
          </a:xfrm>
        </p:spPr>
        <p:txBody>
          <a:bodyPr/>
          <a:lstStyle/>
          <a:p>
            <a:r>
              <a:rPr lang="zh-CN" altLang="en-US" sz="2800"/>
              <a:t>搜集、查找资料，准备开展</a:t>
            </a:r>
            <a:r>
              <a:rPr lang="en-US" altLang="zh-CN" sz="2800"/>
              <a:t>《</a:t>
            </a:r>
            <a:r>
              <a:rPr lang="zh-CN" altLang="en-US" sz="2800"/>
              <a:t>献给母亲的歌</a:t>
            </a:r>
            <a:r>
              <a:rPr lang="en-US" altLang="zh-CN" sz="2800"/>
              <a:t>》</a:t>
            </a:r>
            <a:r>
              <a:rPr lang="zh-CN" altLang="en-US" sz="2800"/>
              <a:t>的语文活动。</a:t>
            </a:r>
            <a:endParaRPr lang="zh-CN" altLang="en-US" sz="4800"/>
          </a:p>
          <a:p>
            <a:endParaRPr lang="zh-CN" altLang="en-US" sz="2800"/>
          </a:p>
          <a:p>
            <a:endParaRPr lang="zh-CN" altLang="en-US" sz="2800"/>
          </a:p>
          <a:p>
            <a:r>
              <a:rPr lang="zh-CN" altLang="en-US" sz="2800"/>
              <a:t>在古今中外的优秀作品中，写“我的母亲”之作甚多</a:t>
            </a:r>
            <a:r>
              <a:rPr lang="en-US" altLang="zh-CN" sz="2800"/>
              <a:t>.</a:t>
            </a:r>
          </a:p>
          <a:p>
            <a:pPr>
              <a:buFontTx/>
              <a:buNone/>
            </a:pPr>
            <a:r>
              <a:rPr lang="en-US" altLang="zh-CN" sz="2800"/>
              <a:t>    </a:t>
            </a:r>
            <a:r>
              <a:rPr lang="zh-CN" altLang="en-US" sz="2800"/>
              <a:t>推荐篇目</a:t>
            </a:r>
            <a:r>
              <a:rPr lang="en-US" altLang="zh-CN" sz="2800"/>
              <a:t>——</a:t>
            </a:r>
          </a:p>
          <a:p>
            <a:pPr>
              <a:buFontTx/>
              <a:buNone/>
            </a:pPr>
            <a:r>
              <a:rPr lang="en-US" altLang="zh-CN" sz="2800"/>
              <a:t>     </a:t>
            </a:r>
            <a:r>
              <a:rPr lang="zh-CN" altLang="en-US" sz="2400"/>
              <a:t>老舍：</a:t>
            </a:r>
            <a:r>
              <a:rPr lang="en-US" altLang="zh-CN" sz="2400"/>
              <a:t>《</a:t>
            </a:r>
            <a:r>
              <a:rPr lang="zh-CN" altLang="en-US" sz="2400"/>
              <a:t>我的母亲</a:t>
            </a:r>
            <a:r>
              <a:rPr lang="en-US" altLang="zh-CN" sz="2400"/>
              <a:t>》        </a:t>
            </a:r>
            <a:r>
              <a:rPr lang="zh-CN" altLang="en-US" sz="2400"/>
              <a:t>邹韬奋：</a:t>
            </a:r>
            <a:r>
              <a:rPr lang="en-US" altLang="zh-CN" sz="2400"/>
              <a:t>《</a:t>
            </a:r>
            <a:r>
              <a:rPr lang="zh-CN" altLang="en-US" sz="2400"/>
              <a:t>我的母亲</a:t>
            </a:r>
            <a:r>
              <a:rPr lang="en-US" altLang="zh-CN" sz="2400"/>
              <a:t>》</a:t>
            </a:r>
          </a:p>
          <a:p>
            <a:pPr>
              <a:buFontTx/>
              <a:buNone/>
            </a:pPr>
            <a:r>
              <a:rPr lang="en-US" altLang="zh-CN" sz="2400"/>
              <a:t>      </a:t>
            </a:r>
            <a:r>
              <a:rPr lang="zh-CN" altLang="en-US" sz="2400"/>
              <a:t>朱德：</a:t>
            </a:r>
            <a:r>
              <a:rPr lang="en-US" altLang="zh-CN" sz="2400"/>
              <a:t>《</a:t>
            </a:r>
            <a:r>
              <a:rPr lang="zh-CN" altLang="en-US" sz="2400"/>
              <a:t>回忆我的母亲</a:t>
            </a:r>
            <a:r>
              <a:rPr lang="en-US" altLang="zh-CN" sz="2400"/>
              <a:t>》</a:t>
            </a:r>
            <a:r>
              <a:rPr lang="zh-CN" altLang="en-US" sz="2400"/>
              <a:t>赵丽宏：</a:t>
            </a:r>
            <a:r>
              <a:rPr lang="en-US" altLang="zh-CN" sz="2400"/>
              <a:t>《</a:t>
            </a:r>
            <a:r>
              <a:rPr lang="zh-CN" altLang="en-US" sz="2400"/>
              <a:t>母亲和书</a:t>
            </a:r>
            <a:r>
              <a:rPr lang="en-US" altLang="zh-CN" sz="2400"/>
              <a:t>》</a:t>
            </a:r>
          </a:p>
          <a:p>
            <a:endParaRPr lang="en-US" altLang="zh-CN" sz="2400">
              <a:solidFill>
                <a:srgbClr val="0033CC"/>
              </a:solidFill>
            </a:endParaRPr>
          </a:p>
        </p:txBody>
      </p:sp>
      <p:sp>
        <p:nvSpPr>
          <p:cNvPr id="68612" name="Text Box 4"/>
          <p:cNvSpPr txBox="1">
            <a:spLocks noChangeArrowheads="1"/>
          </p:cNvSpPr>
          <p:nvPr/>
        </p:nvSpPr>
        <p:spPr bwMode="auto">
          <a:xfrm>
            <a:off x="1403350" y="2565400"/>
            <a:ext cx="72009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800" b="1">
                <a:solidFill>
                  <a:srgbClr val="FF5050"/>
                </a:solidFill>
                <a:latin typeface="Times New Roman" panose="02020603050405020304" pitchFamily="18" charset="0"/>
                <a:ea typeface="隶书" panose="02010509060101010101" pitchFamily="49" charset="-122"/>
              </a:rPr>
              <a:t>如：搜集有关母爱的故事、诗歌、名言、歌曲或小品。</a:t>
            </a:r>
          </a:p>
        </p:txBody>
      </p:sp>
    </p:spTree>
  </p:cSld>
  <p:clrMapOvr>
    <a:masterClrMapping/>
  </p:clrMapOvr>
  <p:transition spd="slow">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冯顺弟">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4700" y="533400"/>
            <a:ext cx="1419225" cy="2057400"/>
          </a:xfrm>
          <a:prstGeom prst="rect">
            <a:avLst/>
          </a:prstGeom>
          <a:noFill/>
          <a:extLst>
            <a:ext uri="{909E8E84-426E-40DD-AFC4-6F175D3DCCD1}">
              <a14:hiddenFill xmlns:a14="http://schemas.microsoft.com/office/drawing/2010/main">
                <a:solidFill>
                  <a:srgbClr val="FFFFFF"/>
                </a:solidFill>
              </a14:hiddenFill>
            </a:ext>
          </a:extLst>
        </p:spPr>
      </p:pic>
      <p:sp>
        <p:nvSpPr>
          <p:cNvPr id="62467" name="Text Box 3"/>
          <p:cNvSpPr txBox="1">
            <a:spLocks noChangeArrowheads="1"/>
          </p:cNvSpPr>
          <p:nvPr/>
        </p:nvSpPr>
        <p:spPr bwMode="auto">
          <a:xfrm>
            <a:off x="533400" y="260350"/>
            <a:ext cx="6400800" cy="337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b="1">
                <a:solidFill>
                  <a:srgbClr val="0000FF"/>
                </a:solidFill>
                <a:latin typeface="黑体" panose="02010609060101010101" pitchFamily="49" charset="-122"/>
                <a:ea typeface="黑体" panose="02010609060101010101" pitchFamily="49" charset="-122"/>
              </a:rPr>
              <a:t>胡适的母亲：</a:t>
            </a:r>
            <a:r>
              <a:rPr lang="zh-CN" altLang="en-US" sz="2400" b="1">
                <a:solidFill>
                  <a:srgbClr val="FF0066"/>
                </a:solidFill>
                <a:latin typeface="黑体" panose="02010609060101010101" pitchFamily="49" charset="-122"/>
                <a:ea typeface="黑体" panose="02010609060101010101" pitchFamily="49" charset="-122"/>
              </a:rPr>
              <a:t>冯顺弟（</a:t>
            </a:r>
            <a:r>
              <a:rPr lang="en-US" altLang="zh-CN" sz="2400" b="1">
                <a:solidFill>
                  <a:srgbClr val="FF0066"/>
                </a:solidFill>
                <a:latin typeface="黑体" panose="02010609060101010101" pitchFamily="49" charset="-122"/>
                <a:ea typeface="黑体" panose="02010609060101010101" pitchFamily="49" charset="-122"/>
              </a:rPr>
              <a:t>1873</a:t>
            </a:r>
            <a:r>
              <a:rPr lang="en-US" altLang="zh-CN" sz="2400" b="1">
                <a:solidFill>
                  <a:srgbClr val="FF0066"/>
                </a:solidFill>
                <a:ea typeface="黑体" panose="02010609060101010101" pitchFamily="49" charset="-122"/>
              </a:rPr>
              <a:t>—</a:t>
            </a:r>
            <a:r>
              <a:rPr lang="en-US" altLang="zh-CN" sz="2400" b="1">
                <a:solidFill>
                  <a:srgbClr val="FF0066"/>
                </a:solidFill>
                <a:latin typeface="黑体" panose="02010609060101010101" pitchFamily="49" charset="-122"/>
                <a:ea typeface="黑体" panose="02010609060101010101" pitchFamily="49" charset="-122"/>
              </a:rPr>
              <a:t>1918</a:t>
            </a:r>
            <a:r>
              <a:rPr lang="zh-CN" altLang="en-US" sz="2400" b="1">
                <a:solidFill>
                  <a:srgbClr val="FF0066"/>
                </a:solidFill>
                <a:latin typeface="黑体" panose="02010609060101010101" pitchFamily="49" charset="-122"/>
                <a:ea typeface="黑体" panose="02010609060101010101" pitchFamily="49" charset="-122"/>
              </a:rPr>
              <a:t>）</a:t>
            </a:r>
          </a:p>
          <a:p>
            <a:r>
              <a:rPr lang="zh-CN" altLang="en-US" sz="2400" b="1">
                <a:solidFill>
                  <a:srgbClr val="000000"/>
                </a:solidFill>
                <a:latin typeface="黑体" panose="02010609060101010101" pitchFamily="49" charset="-122"/>
                <a:ea typeface="黑体" panose="02010609060101010101" pitchFamily="49" charset="-122"/>
              </a:rPr>
              <a:t>   农村出身，不会识文断字，是绩溪县中屯人。</a:t>
            </a:r>
            <a:r>
              <a:rPr lang="en-US" altLang="zh-CN" sz="2400" b="1">
                <a:solidFill>
                  <a:srgbClr val="000000"/>
                </a:solidFill>
                <a:latin typeface="黑体" panose="02010609060101010101" pitchFamily="49" charset="-122"/>
                <a:ea typeface="黑体" panose="02010609060101010101" pitchFamily="49" charset="-122"/>
              </a:rPr>
              <a:t>19</a:t>
            </a:r>
            <a:r>
              <a:rPr lang="zh-CN" altLang="en-US" sz="2400" b="1">
                <a:solidFill>
                  <a:srgbClr val="000000"/>
                </a:solidFill>
                <a:latin typeface="黑体" panose="02010609060101010101" pitchFamily="49" charset="-122"/>
                <a:ea typeface="黑体" panose="02010609060101010101" pitchFamily="49" charset="-122"/>
              </a:rPr>
              <a:t>岁时成了比她大三十岁的胡适父亲胡传的续弦。胡适的父亲胡传是清末贡生，曾在东三省、广东及台湾省任官职，然而天不假年，</a:t>
            </a:r>
            <a:r>
              <a:rPr lang="en-US" altLang="zh-CN" sz="2400" b="1">
                <a:solidFill>
                  <a:srgbClr val="000000"/>
                </a:solidFill>
                <a:latin typeface="黑体" panose="02010609060101010101" pitchFamily="49" charset="-122"/>
                <a:ea typeface="黑体" panose="02010609060101010101" pitchFamily="49" charset="-122"/>
              </a:rPr>
              <a:t>50</a:t>
            </a:r>
            <a:r>
              <a:rPr lang="zh-CN" altLang="en-US" sz="2400" b="1">
                <a:solidFill>
                  <a:srgbClr val="000000"/>
                </a:solidFill>
                <a:latin typeface="黑体" panose="02010609060101010101" pitchFamily="49" charset="-122"/>
                <a:ea typeface="黑体" panose="02010609060101010101" pitchFamily="49" charset="-122"/>
              </a:rPr>
              <a:t>出头便撒手人寰</a:t>
            </a:r>
            <a:r>
              <a:rPr lang="en-US" altLang="zh-CN" sz="2400" b="1">
                <a:solidFill>
                  <a:srgbClr val="000000"/>
                </a:solidFill>
                <a:latin typeface="黑体" panose="02010609060101010101" pitchFamily="49" charset="-122"/>
                <a:ea typeface="黑体" panose="02010609060101010101" pitchFamily="49" charset="-122"/>
              </a:rPr>
              <a:t>(</a:t>
            </a:r>
            <a:r>
              <a:rPr lang="en-US" altLang="en-US" sz="2400" b="1">
                <a:solidFill>
                  <a:srgbClr val="000000"/>
                </a:solidFill>
                <a:latin typeface="黑体" panose="02010609060101010101" pitchFamily="49" charset="-122"/>
                <a:ea typeface="黑体" panose="02010609060101010101" pitchFamily="49" charset="-122"/>
              </a:rPr>
              <a:t>hu</a:t>
            </a:r>
            <a:r>
              <a:rPr lang="en-US" altLang="en-US" sz="2400" b="1">
                <a:solidFill>
                  <a:srgbClr val="000000"/>
                </a:solidFill>
                <a:ea typeface="黑体" panose="02010609060101010101" pitchFamily="49" charset="-122"/>
              </a:rPr>
              <a:t>á</a:t>
            </a:r>
            <a:r>
              <a:rPr lang="en-US" altLang="en-US" sz="2400" b="1">
                <a:solidFill>
                  <a:srgbClr val="000000"/>
                </a:solidFill>
                <a:latin typeface="黑体" panose="02010609060101010101" pitchFamily="49" charset="-122"/>
                <a:ea typeface="黑体" panose="02010609060101010101" pitchFamily="49" charset="-122"/>
              </a:rPr>
              <a:t>n</a:t>
            </a:r>
            <a:r>
              <a:rPr lang="en-US" altLang="zh-CN" sz="2400" b="1">
                <a:solidFill>
                  <a:srgbClr val="000000"/>
                </a:solidFill>
                <a:latin typeface="黑体" panose="02010609060101010101" pitchFamily="49" charset="-122"/>
                <a:ea typeface="黑体" panose="02010609060101010101" pitchFamily="49" charset="-122"/>
              </a:rPr>
              <a:t>)</a:t>
            </a:r>
            <a:r>
              <a:rPr lang="zh-CN" altLang="en-US" sz="2400" b="1">
                <a:solidFill>
                  <a:srgbClr val="000000"/>
                </a:solidFill>
                <a:latin typeface="黑体" panose="02010609060101010101" pitchFamily="49" charset="-122"/>
                <a:ea typeface="黑体" panose="02010609060101010101" pitchFamily="49" charset="-122"/>
              </a:rPr>
              <a:t>，抛下了孤儿寡母。成了寡妇的冯顺弟无奈中不得不带着胡适回到老家寻找生路，让孩子接受教育。</a:t>
            </a:r>
            <a:r>
              <a:rPr lang="en-US" altLang="zh-CN" sz="2400" b="1">
                <a:solidFill>
                  <a:srgbClr val="000000"/>
                </a:solidFill>
                <a:latin typeface="黑体" panose="02010609060101010101" pitchFamily="49" charset="-122"/>
                <a:ea typeface="黑体" panose="02010609060101010101" pitchFamily="49" charset="-122"/>
              </a:rPr>
              <a:t>23</a:t>
            </a:r>
            <a:r>
              <a:rPr lang="zh-CN" altLang="en-US" sz="2400" b="1">
                <a:solidFill>
                  <a:srgbClr val="000000"/>
                </a:solidFill>
                <a:latin typeface="黑体" panose="02010609060101010101" pitchFamily="49" charset="-122"/>
                <a:ea typeface="黑体" panose="02010609060101010101" pitchFamily="49" charset="-122"/>
              </a:rPr>
              <a:t>岁的冯顺弟成了乡村大家族的主母。 </a:t>
            </a:r>
          </a:p>
        </p:txBody>
      </p:sp>
      <p:sp>
        <p:nvSpPr>
          <p:cNvPr id="62468" name="Rectangle 4"/>
          <p:cNvSpPr>
            <a:spLocks noChangeArrowheads="1"/>
          </p:cNvSpPr>
          <p:nvPr/>
        </p:nvSpPr>
        <p:spPr bwMode="auto">
          <a:xfrm>
            <a:off x="685800" y="3810000"/>
            <a:ext cx="7924800" cy="22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33400" indent="-533400">
              <a:defRPr>
                <a:solidFill>
                  <a:schemeClr val="tx1"/>
                </a:solidFill>
                <a:latin typeface="Arial" panose="020B0604020202020204" pitchFamily="34" charset="0"/>
                <a:ea typeface="宋体" panose="02010600030101010101" pitchFamily="2" charset="-122"/>
              </a:defRPr>
            </a:lvl1pPr>
            <a:lvl2pPr marL="712788">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a:solidFill>
                  <a:srgbClr val="0000FF"/>
                </a:solidFill>
                <a:latin typeface="黑体" panose="02010609060101010101" pitchFamily="49" charset="-122"/>
                <a:ea typeface="黑体" panose="02010609060101010101" pitchFamily="49" charset="-122"/>
              </a:rPr>
              <a:t>对胡适的教育</a:t>
            </a:r>
          </a:p>
          <a:p>
            <a:r>
              <a:rPr lang="zh-CN" altLang="en-US" sz="2400" b="1">
                <a:solidFill>
                  <a:srgbClr val="000000"/>
                </a:solidFill>
                <a:latin typeface="黑体" panose="02010609060101010101" pitchFamily="49" charset="-122"/>
                <a:ea typeface="黑体" panose="02010609060101010101" pitchFamily="49" charset="-122"/>
              </a:rPr>
              <a:t>一、言传身教培养胡适的好脾气和自尊心。</a:t>
            </a:r>
          </a:p>
          <a:p>
            <a:r>
              <a:rPr lang="zh-CN" altLang="en-US" sz="2400" b="1">
                <a:solidFill>
                  <a:srgbClr val="000000"/>
                </a:solidFill>
                <a:latin typeface="黑体" panose="02010609060101010101" pitchFamily="49" charset="-122"/>
                <a:ea typeface="黑体" panose="02010609060101010101" pitchFamily="49" charset="-122"/>
              </a:rPr>
              <a:t>二、胡适早期的</a:t>
            </a:r>
            <a:r>
              <a:rPr lang="zh-CN" altLang="en-US" sz="2400" b="1">
                <a:solidFill>
                  <a:srgbClr val="000000"/>
                </a:solidFill>
                <a:ea typeface="黑体" panose="02010609060101010101" pitchFamily="49" charset="-122"/>
              </a:rPr>
              <a:t>“</a:t>
            </a:r>
            <a:r>
              <a:rPr lang="zh-CN" altLang="en-US" sz="2400" b="1">
                <a:solidFill>
                  <a:srgbClr val="000000"/>
                </a:solidFill>
                <a:latin typeface="黑体" panose="02010609060101010101" pitchFamily="49" charset="-122"/>
                <a:ea typeface="黑体" panose="02010609060101010101" pitchFamily="49" charset="-122"/>
              </a:rPr>
              <a:t>代理启蒙教师</a:t>
            </a:r>
            <a:r>
              <a:rPr lang="zh-CN" altLang="en-US" sz="2400" b="1">
                <a:solidFill>
                  <a:srgbClr val="000000"/>
                </a:solidFill>
                <a:ea typeface="黑体" panose="02010609060101010101" pitchFamily="49" charset="-122"/>
              </a:rPr>
              <a:t>”</a:t>
            </a:r>
            <a:r>
              <a:rPr lang="zh-CN" altLang="en-US" sz="2400" b="1">
                <a:solidFill>
                  <a:srgbClr val="000000"/>
                </a:solidFill>
                <a:latin typeface="黑体" panose="02010609060101010101" pitchFamily="49" charset="-122"/>
                <a:ea typeface="黑体" panose="02010609060101010101" pitchFamily="49" charset="-122"/>
              </a:rPr>
              <a:t>和</a:t>
            </a:r>
            <a:r>
              <a:rPr lang="zh-CN" altLang="en-US" sz="2400" b="1">
                <a:solidFill>
                  <a:srgbClr val="000000"/>
                </a:solidFill>
                <a:ea typeface="黑体" panose="02010609060101010101" pitchFamily="49" charset="-122"/>
              </a:rPr>
              <a:t>“</a:t>
            </a:r>
            <a:r>
              <a:rPr lang="zh-CN" altLang="en-US" sz="2400" b="1">
                <a:solidFill>
                  <a:srgbClr val="000000"/>
                </a:solidFill>
                <a:latin typeface="黑体" panose="02010609060101010101" pitchFamily="49" charset="-122"/>
                <a:ea typeface="黑体" panose="02010609060101010101" pitchFamily="49" charset="-122"/>
              </a:rPr>
              <a:t>助教</a:t>
            </a:r>
            <a:r>
              <a:rPr lang="zh-CN" altLang="en-US" sz="2400" b="1">
                <a:solidFill>
                  <a:srgbClr val="000000"/>
                </a:solidFill>
                <a:ea typeface="黑体" panose="02010609060101010101" pitchFamily="49" charset="-122"/>
              </a:rPr>
              <a:t>”</a:t>
            </a:r>
            <a:r>
              <a:rPr lang="zh-CN" altLang="en-US" sz="2400" b="1">
                <a:solidFill>
                  <a:srgbClr val="000000"/>
                </a:solidFill>
                <a:latin typeface="黑体" panose="02010609060101010101" pitchFamily="49" charset="-122"/>
                <a:ea typeface="黑体" panose="02010609060101010101" pitchFamily="49" charset="-122"/>
              </a:rPr>
              <a:t>，培养了胡适爱读书的好习惯。</a:t>
            </a:r>
          </a:p>
          <a:p>
            <a:r>
              <a:rPr lang="zh-CN" altLang="en-US" sz="2400" b="1">
                <a:solidFill>
                  <a:srgbClr val="000000"/>
                </a:solidFill>
                <a:latin typeface="黑体" panose="02010609060101010101" pitchFamily="49" charset="-122"/>
                <a:ea typeface="黑体" panose="02010609060101010101" pitchFamily="49" charset="-122"/>
              </a:rPr>
              <a:t>三、重教尊师，一切以教育孩子为重。</a:t>
            </a:r>
          </a:p>
          <a:p>
            <a:r>
              <a:rPr lang="zh-CN" altLang="en-US" sz="2400" b="1">
                <a:solidFill>
                  <a:srgbClr val="000000"/>
                </a:solidFill>
                <a:latin typeface="黑体" panose="02010609060101010101" pitchFamily="49" charset="-122"/>
                <a:ea typeface="黑体" panose="02010609060101010101" pitchFamily="49" charset="-122"/>
              </a:rPr>
              <a:t>四、育子有方，保护孩子的自尊心，教育效果佳。</a:t>
            </a:r>
            <a:r>
              <a:rPr lang="zh-CN" altLang="en-US" sz="2400" b="1">
                <a:latin typeface="黑体" panose="02010609060101010101" pitchFamily="49" charset="-122"/>
                <a:ea typeface="黑体" panose="02010609060101010101" pitchFamily="49" charset="-122"/>
              </a:rPr>
              <a:t> </a:t>
            </a:r>
          </a:p>
        </p:txBody>
      </p:sp>
    </p:spTree>
  </p:cSld>
  <p:clrMapOvr>
    <a:masterClrMapping/>
  </p:clrMapOvr>
  <p:transition spd="slow">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descr="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488" y="1077913"/>
            <a:ext cx="2068512" cy="44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5" name="Text Box 3"/>
          <p:cNvSpPr txBox="1">
            <a:spLocks noChangeArrowheads="1"/>
          </p:cNvSpPr>
          <p:nvPr/>
        </p:nvSpPr>
        <p:spPr bwMode="auto">
          <a:xfrm>
            <a:off x="1295400" y="1884363"/>
            <a:ext cx="7391400" cy="369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0" hangingPunct="0">
              <a:lnSpc>
                <a:spcPct val="125000"/>
              </a:lnSpc>
              <a:spcBef>
                <a:spcPct val="50000"/>
              </a:spcBef>
            </a:pPr>
            <a:r>
              <a:rPr lang="zh-CN" altLang="en-US" sz="3200" b="1">
                <a:latin typeface="楷体_GB2312" pitchFamily="49" charset="-122"/>
                <a:ea typeface="楷体_GB2312" pitchFamily="49" charset="-122"/>
              </a:rPr>
              <a:t>读准字音，理解词义</a:t>
            </a:r>
          </a:p>
          <a:p>
            <a:pPr algn="just" eaLnBrk="0" hangingPunct="0">
              <a:lnSpc>
                <a:spcPct val="125000"/>
              </a:lnSpc>
              <a:spcBef>
                <a:spcPct val="50000"/>
              </a:spcBef>
            </a:pPr>
            <a:r>
              <a:rPr lang="zh-CN" altLang="en-US" sz="2800" b="1">
                <a:latin typeface="楷体_GB2312" pitchFamily="49" charset="-122"/>
                <a:ea typeface="楷体_GB2312" pitchFamily="49" charset="-122"/>
              </a:rPr>
              <a:t>　　文绉绉（　　 ）　庶（　　）祖母</a:t>
            </a:r>
          </a:p>
          <a:p>
            <a:pPr algn="just" eaLnBrk="0" hangingPunct="0">
              <a:lnSpc>
                <a:spcPct val="125000"/>
              </a:lnSpc>
              <a:spcBef>
                <a:spcPct val="50000"/>
              </a:spcBef>
            </a:pPr>
            <a:r>
              <a:rPr lang="zh-CN" altLang="en-US" sz="2800" b="1">
                <a:latin typeface="楷体_GB2312" pitchFamily="49" charset="-122"/>
                <a:ea typeface="楷体_GB2312" pitchFamily="49" charset="-122"/>
              </a:rPr>
              <a:t>　　翳（　）　　　　 绰（　　）号</a:t>
            </a:r>
          </a:p>
          <a:p>
            <a:pPr eaLnBrk="0" hangingPunct="0">
              <a:lnSpc>
                <a:spcPct val="125000"/>
              </a:lnSpc>
              <a:spcBef>
                <a:spcPct val="50000"/>
              </a:spcBef>
            </a:pPr>
            <a:r>
              <a:rPr lang="zh-CN" altLang="en-US" sz="2800" b="1">
                <a:latin typeface="楷体_GB2312" pitchFamily="49" charset="-122"/>
                <a:ea typeface="楷体_GB2312" pitchFamily="49" charset="-122"/>
              </a:rPr>
              <a:t>　　佃（　　）户　　 恭（　　　）</a:t>
            </a:r>
          </a:p>
          <a:p>
            <a:pPr eaLnBrk="0" hangingPunct="0">
              <a:lnSpc>
                <a:spcPct val="125000"/>
              </a:lnSpc>
              <a:spcBef>
                <a:spcPct val="50000"/>
              </a:spcBef>
            </a:pPr>
            <a:r>
              <a:rPr lang="zh-CN" altLang="en-US" sz="2800" b="1">
                <a:latin typeface="楷体_GB2312" pitchFamily="49" charset="-122"/>
                <a:ea typeface="楷体_GB2312" pitchFamily="49" charset="-122"/>
              </a:rPr>
              <a:t>　　筹（　　）备　　 摹（　）画</a:t>
            </a:r>
          </a:p>
        </p:txBody>
      </p:sp>
      <p:sp>
        <p:nvSpPr>
          <p:cNvPr id="64516" name="Rectangle 4"/>
          <p:cNvSpPr>
            <a:spLocks noChangeArrowheads="1"/>
          </p:cNvSpPr>
          <p:nvPr/>
        </p:nvSpPr>
        <p:spPr bwMode="auto">
          <a:xfrm>
            <a:off x="3429000" y="2727325"/>
            <a:ext cx="100171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spcBef>
                <a:spcPct val="50000"/>
              </a:spcBef>
            </a:pPr>
            <a:r>
              <a:rPr lang="en-US" altLang="zh-CN" sz="2800" b="1">
                <a:solidFill>
                  <a:schemeClr val="accent2"/>
                </a:solidFill>
                <a:ea typeface="楷体_GB2312" pitchFamily="49" charset="-122"/>
              </a:rPr>
              <a:t>zh</a:t>
            </a:r>
            <a:r>
              <a:rPr lang="en-US" altLang="zh-CN" sz="3200" b="1">
                <a:solidFill>
                  <a:schemeClr val="accent2"/>
                </a:solidFill>
              </a:rPr>
              <a:t>ō</a:t>
            </a:r>
            <a:r>
              <a:rPr lang="en-US" altLang="zh-CN" sz="2800" b="1">
                <a:solidFill>
                  <a:schemeClr val="accent2"/>
                </a:solidFill>
                <a:ea typeface="楷体_GB2312" pitchFamily="49" charset="-122"/>
              </a:rPr>
              <a:t>u</a:t>
            </a:r>
          </a:p>
        </p:txBody>
      </p:sp>
      <p:sp>
        <p:nvSpPr>
          <p:cNvPr id="64517" name="Rectangle 5"/>
          <p:cNvSpPr>
            <a:spLocks noChangeArrowheads="1"/>
          </p:cNvSpPr>
          <p:nvPr/>
        </p:nvSpPr>
        <p:spPr bwMode="auto">
          <a:xfrm>
            <a:off x="5811838" y="2819400"/>
            <a:ext cx="969962"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zh-CN" sz="2800" b="1">
                <a:solidFill>
                  <a:schemeClr val="accent2"/>
                </a:solidFill>
                <a:ea typeface="楷体_GB2312" pitchFamily="49" charset="-122"/>
              </a:rPr>
              <a:t>shù</a:t>
            </a:r>
          </a:p>
        </p:txBody>
      </p:sp>
      <p:sp>
        <p:nvSpPr>
          <p:cNvPr id="64518" name="Rectangle 6"/>
          <p:cNvSpPr>
            <a:spLocks noChangeArrowheads="1"/>
          </p:cNvSpPr>
          <p:nvPr/>
        </p:nvSpPr>
        <p:spPr bwMode="auto">
          <a:xfrm>
            <a:off x="2743200" y="3519488"/>
            <a:ext cx="4810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spcBef>
                <a:spcPct val="50000"/>
              </a:spcBef>
            </a:pPr>
            <a:r>
              <a:rPr lang="en-US" altLang="zh-CN" sz="2800" b="1">
                <a:solidFill>
                  <a:schemeClr val="accent2"/>
                </a:solidFill>
                <a:ea typeface="楷体_GB2312" pitchFamily="49" charset="-122"/>
              </a:rPr>
              <a:t>yì</a:t>
            </a:r>
          </a:p>
        </p:txBody>
      </p:sp>
      <p:sp>
        <p:nvSpPr>
          <p:cNvPr id="64519" name="Rectangle 7"/>
          <p:cNvSpPr>
            <a:spLocks noChangeArrowheads="1"/>
          </p:cNvSpPr>
          <p:nvPr/>
        </p:nvSpPr>
        <p:spPr bwMode="auto">
          <a:xfrm>
            <a:off x="5727700" y="3543300"/>
            <a:ext cx="10350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spcBef>
                <a:spcPct val="50000"/>
              </a:spcBef>
            </a:pPr>
            <a:r>
              <a:rPr lang="en-US" altLang="zh-CN" sz="2800" b="1">
                <a:solidFill>
                  <a:schemeClr val="accent2"/>
                </a:solidFill>
                <a:ea typeface="楷体_GB2312" pitchFamily="49" charset="-122"/>
              </a:rPr>
              <a:t>chuò</a:t>
            </a:r>
          </a:p>
        </p:txBody>
      </p:sp>
      <p:sp>
        <p:nvSpPr>
          <p:cNvPr id="64520" name="Rectangle 8"/>
          <p:cNvSpPr>
            <a:spLocks noChangeArrowheads="1"/>
          </p:cNvSpPr>
          <p:nvPr/>
        </p:nvSpPr>
        <p:spPr bwMode="auto">
          <a:xfrm>
            <a:off x="2719388" y="4314825"/>
            <a:ext cx="960437"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spcBef>
                <a:spcPct val="50000"/>
              </a:spcBef>
            </a:pPr>
            <a:r>
              <a:rPr lang="en-US" altLang="zh-CN" sz="2800" b="1">
                <a:solidFill>
                  <a:schemeClr val="accent2"/>
                </a:solidFill>
                <a:latin typeface="Century Gothic" panose="020B0502020202020204" pitchFamily="34" charset="0"/>
                <a:ea typeface="楷体_GB2312" pitchFamily="49" charset="-122"/>
              </a:rPr>
              <a:t>diàn</a:t>
            </a:r>
          </a:p>
        </p:txBody>
      </p:sp>
      <p:sp>
        <p:nvSpPr>
          <p:cNvPr id="64521" name="Rectangle 9"/>
          <p:cNvSpPr>
            <a:spLocks noChangeArrowheads="1"/>
          </p:cNvSpPr>
          <p:nvPr/>
        </p:nvSpPr>
        <p:spPr bwMode="auto">
          <a:xfrm>
            <a:off x="5740400" y="4246563"/>
            <a:ext cx="10414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spcBef>
                <a:spcPct val="50000"/>
              </a:spcBef>
            </a:pPr>
            <a:r>
              <a:rPr lang="en-US" altLang="zh-CN" sz="2800" b="1">
                <a:solidFill>
                  <a:schemeClr val="accent2"/>
                </a:solidFill>
                <a:ea typeface="楷体_GB2312" pitchFamily="49" charset="-122"/>
              </a:rPr>
              <a:t>g</a:t>
            </a:r>
            <a:r>
              <a:rPr lang="en-US" altLang="zh-CN" sz="3200" b="1">
                <a:solidFill>
                  <a:schemeClr val="accent2"/>
                </a:solidFill>
              </a:rPr>
              <a:t>ō</a:t>
            </a:r>
            <a:r>
              <a:rPr lang="en-US" altLang="zh-CN" sz="2800" b="1">
                <a:solidFill>
                  <a:schemeClr val="accent2"/>
                </a:solidFill>
                <a:ea typeface="楷体_GB2312" pitchFamily="49" charset="-122"/>
              </a:rPr>
              <a:t>ng</a:t>
            </a:r>
          </a:p>
        </p:txBody>
      </p:sp>
      <p:sp>
        <p:nvSpPr>
          <p:cNvPr id="64522" name="Rectangle 10"/>
          <p:cNvSpPr>
            <a:spLocks noChangeArrowheads="1"/>
          </p:cNvSpPr>
          <p:nvPr/>
        </p:nvSpPr>
        <p:spPr bwMode="auto">
          <a:xfrm>
            <a:off x="2667000" y="5043488"/>
            <a:ext cx="10350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spcBef>
                <a:spcPct val="50000"/>
              </a:spcBef>
            </a:pPr>
            <a:r>
              <a:rPr lang="en-US" altLang="zh-CN" sz="2800" b="1">
                <a:solidFill>
                  <a:schemeClr val="accent2"/>
                </a:solidFill>
                <a:ea typeface="楷体_GB2312" pitchFamily="49" charset="-122"/>
              </a:rPr>
              <a:t>chóu</a:t>
            </a:r>
          </a:p>
        </p:txBody>
      </p:sp>
      <p:sp>
        <p:nvSpPr>
          <p:cNvPr id="64523" name="Rectangle 11"/>
          <p:cNvSpPr>
            <a:spLocks noChangeArrowheads="1"/>
          </p:cNvSpPr>
          <p:nvPr/>
        </p:nvSpPr>
        <p:spPr bwMode="auto">
          <a:xfrm>
            <a:off x="5683250" y="5043488"/>
            <a:ext cx="7175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spcBef>
                <a:spcPct val="50000"/>
              </a:spcBef>
            </a:pPr>
            <a:r>
              <a:rPr lang="en-US" altLang="zh-CN" sz="2800" b="1">
                <a:solidFill>
                  <a:schemeClr val="accent2"/>
                </a:solidFill>
                <a:ea typeface="楷体_GB2312" pitchFamily="49" charset="-122"/>
              </a:rPr>
              <a:t>mó</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4515">
                                            <p:bg/>
                                          </p:spTgt>
                                        </p:tgtEl>
                                        <p:attrNameLst>
                                          <p:attrName>style.visibility</p:attrName>
                                        </p:attrNameLst>
                                      </p:cBhvr>
                                      <p:to>
                                        <p:strVal val="visible"/>
                                      </p:to>
                                    </p:set>
                                    <p:animEffect transition="in" filter="wipe(up)">
                                      <p:cBhvr>
                                        <p:cTn id="7" dur="500"/>
                                        <p:tgtEl>
                                          <p:spTgt spid="64515">
                                            <p:bg/>
                                          </p:spTgt>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4515">
                                            <p:txEl>
                                              <p:pRg st="0" end="0"/>
                                            </p:txEl>
                                          </p:spTgt>
                                        </p:tgtEl>
                                        <p:attrNameLst>
                                          <p:attrName>style.visibility</p:attrName>
                                        </p:attrNameLst>
                                      </p:cBhvr>
                                      <p:to>
                                        <p:strVal val="visible"/>
                                      </p:to>
                                    </p:set>
                                    <p:animEffect transition="in" filter="wipe(up)">
                                      <p:cBhvr>
                                        <p:cTn id="11" dur="500"/>
                                        <p:tgtEl>
                                          <p:spTgt spid="64515">
                                            <p:txEl>
                                              <p:pRg st="0" end="0"/>
                                            </p:txEl>
                                          </p:spTgt>
                                        </p:tgtEl>
                                      </p:cBhvr>
                                    </p:animEffect>
                                  </p:childTnLst>
                                </p:cTn>
                              </p:par>
                            </p:childTnLst>
                          </p:cTn>
                        </p:par>
                        <p:par>
                          <p:cTn id="12" fill="hold" nodeType="afterGroup">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4515">
                                            <p:txEl>
                                              <p:pRg st="1" end="1"/>
                                            </p:txEl>
                                          </p:spTgt>
                                        </p:tgtEl>
                                        <p:attrNameLst>
                                          <p:attrName>style.visibility</p:attrName>
                                        </p:attrNameLst>
                                      </p:cBhvr>
                                      <p:to>
                                        <p:strVal val="visible"/>
                                      </p:to>
                                    </p:set>
                                    <p:animEffect transition="in" filter="wipe(up)">
                                      <p:cBhvr>
                                        <p:cTn id="15" dur="500"/>
                                        <p:tgtEl>
                                          <p:spTgt spid="64515">
                                            <p:txEl>
                                              <p:pRg st="1" end="1"/>
                                            </p:txEl>
                                          </p:spTgt>
                                        </p:tgtEl>
                                      </p:cBhvr>
                                    </p:animEffect>
                                  </p:childTnLst>
                                </p:cTn>
                              </p:par>
                            </p:childTnLst>
                          </p:cTn>
                        </p:par>
                        <p:par>
                          <p:cTn id="16" fill="hold" nodeType="afterGroup">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4515">
                                            <p:txEl>
                                              <p:pRg st="2" end="2"/>
                                            </p:txEl>
                                          </p:spTgt>
                                        </p:tgtEl>
                                        <p:attrNameLst>
                                          <p:attrName>style.visibility</p:attrName>
                                        </p:attrNameLst>
                                      </p:cBhvr>
                                      <p:to>
                                        <p:strVal val="visible"/>
                                      </p:to>
                                    </p:set>
                                    <p:animEffect transition="in" filter="wipe(up)">
                                      <p:cBhvr>
                                        <p:cTn id="19" dur="500"/>
                                        <p:tgtEl>
                                          <p:spTgt spid="64515">
                                            <p:txEl>
                                              <p:pRg st="2" end="2"/>
                                            </p:txEl>
                                          </p:spTgt>
                                        </p:tgtEl>
                                      </p:cBhvr>
                                    </p:animEffect>
                                  </p:childTnLst>
                                </p:cTn>
                              </p:par>
                            </p:childTnLst>
                          </p:cTn>
                        </p:par>
                        <p:par>
                          <p:cTn id="20" fill="hold" nodeType="afterGroup">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64515">
                                            <p:txEl>
                                              <p:pRg st="3" end="3"/>
                                            </p:txEl>
                                          </p:spTgt>
                                        </p:tgtEl>
                                        <p:attrNameLst>
                                          <p:attrName>style.visibility</p:attrName>
                                        </p:attrNameLst>
                                      </p:cBhvr>
                                      <p:to>
                                        <p:strVal val="visible"/>
                                      </p:to>
                                    </p:set>
                                    <p:animEffect transition="in" filter="wipe(up)">
                                      <p:cBhvr>
                                        <p:cTn id="23" dur="500"/>
                                        <p:tgtEl>
                                          <p:spTgt spid="64515">
                                            <p:txEl>
                                              <p:pRg st="3" end="3"/>
                                            </p:txEl>
                                          </p:spTgt>
                                        </p:tgtEl>
                                      </p:cBhvr>
                                    </p:animEffect>
                                  </p:childTnLst>
                                </p:cTn>
                              </p:par>
                            </p:childTnLst>
                          </p:cTn>
                        </p:par>
                        <p:par>
                          <p:cTn id="24" fill="hold" nodeType="afterGroup">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64515">
                                            <p:txEl>
                                              <p:pRg st="4" end="4"/>
                                            </p:txEl>
                                          </p:spTgt>
                                        </p:tgtEl>
                                        <p:attrNameLst>
                                          <p:attrName>style.visibility</p:attrName>
                                        </p:attrNameLst>
                                      </p:cBhvr>
                                      <p:to>
                                        <p:strVal val="visible"/>
                                      </p:to>
                                    </p:set>
                                    <p:animEffect transition="in" filter="wipe(up)">
                                      <p:cBhvr>
                                        <p:cTn id="27" dur="500"/>
                                        <p:tgtEl>
                                          <p:spTgt spid="64515">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64516"/>
                                        </p:tgtEl>
                                        <p:attrNameLst>
                                          <p:attrName>style.visibility</p:attrName>
                                        </p:attrNameLst>
                                      </p:cBhvr>
                                      <p:to>
                                        <p:strVal val="visible"/>
                                      </p:to>
                                    </p:set>
                                    <p:animEffect transition="in" filter="wipe(up)">
                                      <p:cBhvr>
                                        <p:cTn id="32" dur="500"/>
                                        <p:tgtEl>
                                          <p:spTgt spid="64516"/>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64517"/>
                                        </p:tgtEl>
                                        <p:attrNameLst>
                                          <p:attrName>style.visibility</p:attrName>
                                        </p:attrNameLst>
                                      </p:cBhvr>
                                      <p:to>
                                        <p:strVal val="visible"/>
                                      </p:to>
                                    </p:set>
                                    <p:animEffect transition="in" filter="wipe(up)">
                                      <p:cBhvr>
                                        <p:cTn id="37" dur="500"/>
                                        <p:tgtEl>
                                          <p:spTgt spid="64517"/>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64518"/>
                                        </p:tgtEl>
                                        <p:attrNameLst>
                                          <p:attrName>style.visibility</p:attrName>
                                        </p:attrNameLst>
                                      </p:cBhvr>
                                      <p:to>
                                        <p:strVal val="visible"/>
                                      </p:to>
                                    </p:set>
                                    <p:animEffect transition="in" filter="wipe(up)">
                                      <p:cBhvr>
                                        <p:cTn id="42" dur="500"/>
                                        <p:tgtEl>
                                          <p:spTgt spid="64518"/>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64519"/>
                                        </p:tgtEl>
                                        <p:attrNameLst>
                                          <p:attrName>style.visibility</p:attrName>
                                        </p:attrNameLst>
                                      </p:cBhvr>
                                      <p:to>
                                        <p:strVal val="visible"/>
                                      </p:to>
                                    </p:set>
                                    <p:animEffect transition="in" filter="wipe(up)">
                                      <p:cBhvr>
                                        <p:cTn id="47" dur="500"/>
                                        <p:tgtEl>
                                          <p:spTgt spid="64519"/>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64520"/>
                                        </p:tgtEl>
                                        <p:attrNameLst>
                                          <p:attrName>style.visibility</p:attrName>
                                        </p:attrNameLst>
                                      </p:cBhvr>
                                      <p:to>
                                        <p:strVal val="visible"/>
                                      </p:to>
                                    </p:set>
                                    <p:animEffect transition="in" filter="wipe(up)">
                                      <p:cBhvr>
                                        <p:cTn id="52" dur="500"/>
                                        <p:tgtEl>
                                          <p:spTgt spid="64520"/>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64521"/>
                                        </p:tgtEl>
                                        <p:attrNameLst>
                                          <p:attrName>style.visibility</p:attrName>
                                        </p:attrNameLst>
                                      </p:cBhvr>
                                      <p:to>
                                        <p:strVal val="visible"/>
                                      </p:to>
                                    </p:set>
                                    <p:animEffect transition="in" filter="wipe(up)">
                                      <p:cBhvr>
                                        <p:cTn id="57" dur="500"/>
                                        <p:tgtEl>
                                          <p:spTgt spid="64521"/>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64522"/>
                                        </p:tgtEl>
                                        <p:attrNameLst>
                                          <p:attrName>style.visibility</p:attrName>
                                        </p:attrNameLst>
                                      </p:cBhvr>
                                      <p:to>
                                        <p:strVal val="visible"/>
                                      </p:to>
                                    </p:set>
                                    <p:animEffect transition="in" filter="wipe(up)">
                                      <p:cBhvr>
                                        <p:cTn id="62" dur="500"/>
                                        <p:tgtEl>
                                          <p:spTgt spid="64522"/>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64523"/>
                                        </p:tgtEl>
                                        <p:attrNameLst>
                                          <p:attrName>style.visibility</p:attrName>
                                        </p:attrNameLst>
                                      </p:cBhvr>
                                      <p:to>
                                        <p:strVal val="visible"/>
                                      </p:to>
                                    </p:set>
                                    <p:animEffect transition="in" filter="wipe(up)">
                                      <p:cBhvr>
                                        <p:cTn id="67" dur="500"/>
                                        <p:tgtEl>
                                          <p:spTgt spid="645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build="p" animBg="1" autoUpdateAnimBg="0"/>
      <p:bldP spid="64516" grpId="0" animBg="1" autoUpdateAnimBg="0"/>
      <p:bldP spid="64517" grpId="0" animBg="1" autoUpdateAnimBg="0"/>
      <p:bldP spid="64518" grpId="0" animBg="1" autoUpdateAnimBg="0"/>
      <p:bldP spid="64519" grpId="0" animBg="1" autoUpdateAnimBg="0"/>
      <p:bldP spid="64520" grpId="0" animBg="1" autoUpdateAnimBg="0"/>
      <p:bldP spid="64521" grpId="0" animBg="1" autoUpdateAnimBg="0"/>
      <p:bldP spid="64522" grpId="0" animBg="1" autoUpdateAnimBg="0"/>
      <p:bldP spid="64523"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6"/>
          <p:cNvSpPr>
            <a:spLocks noChangeArrowheads="1"/>
          </p:cNvSpPr>
          <p:nvPr/>
        </p:nvSpPr>
        <p:spPr bwMode="auto">
          <a:xfrm>
            <a:off x="323850" y="620713"/>
            <a:ext cx="8640763" cy="680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3600" b="1">
                <a:latin typeface="黑体" panose="02010609060101010101" pitchFamily="49" charset="-122"/>
                <a:ea typeface="黑体" panose="02010609060101010101" pitchFamily="49" charset="-122"/>
              </a:rPr>
              <a:t>  </a:t>
            </a:r>
            <a:r>
              <a:rPr lang="zh-CN" altLang="en-US" sz="3600" b="1">
                <a:solidFill>
                  <a:srgbClr val="0000CC"/>
                </a:solidFill>
                <a:latin typeface="黑体" panose="02010609060101010101" pitchFamily="49" charset="-122"/>
                <a:ea typeface="黑体" panose="02010609060101010101" pitchFamily="49" charset="-122"/>
              </a:rPr>
              <a:t>翳</a:t>
            </a:r>
            <a:r>
              <a:rPr lang="en-US" altLang="zh-CN" sz="3600" b="1">
                <a:latin typeface="黑体" panose="02010609060101010101" pitchFamily="49" charset="-122"/>
                <a:ea typeface="黑体" panose="02010609060101010101" pitchFamily="49" charset="-122"/>
              </a:rPr>
              <a:t>(</a:t>
            </a:r>
            <a:r>
              <a:rPr lang="en-US" altLang="zh-CN" sz="3600" b="1">
                <a:solidFill>
                  <a:srgbClr val="CC0000"/>
                </a:solidFill>
                <a:latin typeface="黑体" panose="02010609060101010101" pitchFamily="49" charset="-122"/>
                <a:ea typeface="黑体" panose="02010609060101010101" pitchFamily="49" charset="-122"/>
              </a:rPr>
              <a:t>y</a:t>
            </a:r>
            <a:r>
              <a:rPr lang="en-US" altLang="zh-CN" sz="3600" b="1">
                <a:solidFill>
                  <a:srgbClr val="CC0000"/>
                </a:solidFill>
                <a:ea typeface="黑体" panose="02010609060101010101" pitchFamily="49" charset="-122"/>
              </a:rPr>
              <a:t>ì</a:t>
            </a:r>
            <a:r>
              <a:rPr lang="en-US" altLang="zh-CN" sz="3600" b="1">
                <a:latin typeface="黑体" panose="02010609060101010101" pitchFamily="49" charset="-122"/>
                <a:ea typeface="黑体" panose="02010609060101010101" pitchFamily="49" charset="-122"/>
              </a:rPr>
              <a:t>)</a:t>
            </a:r>
            <a:r>
              <a:rPr lang="zh-CN" altLang="en-US" sz="3600" b="1">
                <a:latin typeface="黑体" panose="02010609060101010101" pitchFamily="49" charset="-122"/>
                <a:ea typeface="黑体" panose="02010609060101010101" pitchFamily="49" charset="-122"/>
              </a:rPr>
              <a:t>：眼睛角膜病变后留下的疤痕。</a:t>
            </a:r>
          </a:p>
          <a:p>
            <a:r>
              <a:rPr lang="zh-CN" altLang="en-US" sz="3600" b="1">
                <a:latin typeface="黑体" panose="02010609060101010101" pitchFamily="49" charset="-122"/>
                <a:ea typeface="黑体" panose="02010609060101010101" pitchFamily="49" charset="-122"/>
              </a:rPr>
              <a:t>  </a:t>
            </a:r>
            <a:r>
              <a:rPr lang="zh-CN" altLang="en-US" sz="3600" b="1">
                <a:solidFill>
                  <a:srgbClr val="0000CC"/>
                </a:solidFill>
                <a:latin typeface="黑体" panose="02010609060101010101" pitchFamily="49" charset="-122"/>
                <a:ea typeface="黑体" panose="02010609060101010101" pitchFamily="49" charset="-122"/>
              </a:rPr>
              <a:t>责罚</a:t>
            </a:r>
            <a:r>
              <a:rPr lang="zh-CN" altLang="en-US" sz="3600" b="1">
                <a:latin typeface="黑体" panose="02010609060101010101" pitchFamily="49" charset="-122"/>
                <a:ea typeface="黑体" panose="02010609060101010101" pitchFamily="49" charset="-122"/>
              </a:rPr>
              <a:t>：处罚。</a:t>
            </a:r>
          </a:p>
          <a:p>
            <a:r>
              <a:rPr lang="zh-CN" altLang="en-US" sz="3600" b="1">
                <a:latin typeface="黑体" panose="02010609060101010101" pitchFamily="49" charset="-122"/>
                <a:ea typeface="黑体" panose="02010609060101010101" pitchFamily="49" charset="-122"/>
              </a:rPr>
              <a:t>  </a:t>
            </a:r>
            <a:r>
              <a:rPr lang="zh-CN" altLang="en-US" sz="3600" b="1">
                <a:solidFill>
                  <a:srgbClr val="0000CC"/>
                </a:solidFill>
                <a:latin typeface="黑体" panose="02010609060101010101" pitchFamily="49" charset="-122"/>
                <a:ea typeface="黑体" panose="02010609060101010101" pitchFamily="49" charset="-122"/>
              </a:rPr>
              <a:t>管束</a:t>
            </a:r>
            <a:r>
              <a:rPr lang="zh-CN" altLang="en-US" sz="3600" b="1">
                <a:latin typeface="黑体" panose="02010609060101010101" pitchFamily="49" charset="-122"/>
                <a:ea typeface="黑体" panose="02010609060101010101" pitchFamily="49" charset="-122"/>
              </a:rPr>
              <a:t>：加以约束，使不越轨。</a:t>
            </a:r>
          </a:p>
          <a:p>
            <a:r>
              <a:rPr lang="zh-CN" altLang="en-US" sz="3600" b="1">
                <a:latin typeface="黑体" panose="02010609060101010101" pitchFamily="49" charset="-122"/>
                <a:ea typeface="黑体" panose="02010609060101010101" pitchFamily="49" charset="-122"/>
              </a:rPr>
              <a:t>  </a:t>
            </a:r>
            <a:r>
              <a:rPr lang="zh-CN" altLang="en-US" sz="3600" b="1">
                <a:solidFill>
                  <a:srgbClr val="0000CC"/>
                </a:solidFill>
                <a:latin typeface="黑体" panose="02010609060101010101" pitchFamily="49" charset="-122"/>
                <a:ea typeface="黑体" panose="02010609060101010101" pitchFamily="49" charset="-122"/>
              </a:rPr>
              <a:t>气量</a:t>
            </a:r>
            <a:r>
              <a:rPr lang="zh-CN" altLang="en-US" sz="3600" b="1">
                <a:latin typeface="黑体" panose="02010609060101010101" pitchFamily="49" charset="-122"/>
                <a:ea typeface="黑体" panose="02010609060101010101" pitchFamily="49" charset="-122"/>
              </a:rPr>
              <a:t>：指才识和品德的高低；指能容纳不同意见的度量。</a:t>
            </a:r>
          </a:p>
          <a:p>
            <a:r>
              <a:rPr lang="zh-CN" altLang="en-US" sz="3600" b="1">
                <a:latin typeface="黑体" panose="02010609060101010101" pitchFamily="49" charset="-122"/>
                <a:ea typeface="黑体" panose="02010609060101010101" pitchFamily="49" charset="-122"/>
              </a:rPr>
              <a:t>  </a:t>
            </a:r>
            <a:r>
              <a:rPr lang="zh-CN" altLang="en-US" sz="3600" b="1">
                <a:solidFill>
                  <a:srgbClr val="0000CC"/>
                </a:solidFill>
                <a:latin typeface="黑体" panose="02010609060101010101" pitchFamily="49" charset="-122"/>
                <a:ea typeface="黑体" panose="02010609060101010101" pitchFamily="49" charset="-122"/>
              </a:rPr>
              <a:t>广漠</a:t>
            </a:r>
            <a:r>
              <a:rPr lang="zh-CN" altLang="en-US" sz="3600" b="1">
                <a:latin typeface="黑体" panose="02010609060101010101" pitchFamily="49" charset="-122"/>
                <a:ea typeface="黑体" panose="02010609060101010101" pitchFamily="49" charset="-122"/>
              </a:rPr>
              <a:t>：广大空旷。</a:t>
            </a:r>
            <a:r>
              <a:rPr lang="en-US" altLang="zh-CN" sz="800">
                <a:solidFill>
                  <a:schemeClr val="bg1"/>
                </a:solidFill>
              </a:rPr>
              <a:t>Zxxk```</a:t>
            </a:r>
          </a:p>
          <a:p>
            <a:endParaRPr lang="en-US" altLang="zh-CN" sz="800" b="1">
              <a:latin typeface="黑体" panose="02010609060101010101" pitchFamily="49" charset="-122"/>
              <a:ea typeface="黑体" panose="02010609060101010101" pitchFamily="49" charset="-122"/>
            </a:endParaRPr>
          </a:p>
          <a:p>
            <a:r>
              <a:rPr lang="en-US" altLang="zh-CN" sz="3600" b="1">
                <a:latin typeface="黑体" panose="02010609060101010101" pitchFamily="49" charset="-122"/>
                <a:ea typeface="黑体" panose="02010609060101010101" pitchFamily="49" charset="-122"/>
              </a:rPr>
              <a:t>  </a:t>
            </a:r>
            <a:r>
              <a:rPr lang="zh-CN" altLang="en-US" sz="3600" b="1">
                <a:solidFill>
                  <a:srgbClr val="0000CC"/>
                </a:solidFill>
                <a:latin typeface="黑体" panose="02010609060101010101" pitchFamily="49" charset="-122"/>
                <a:ea typeface="黑体" panose="02010609060101010101" pitchFamily="49" charset="-122"/>
              </a:rPr>
              <a:t>宽恕</a:t>
            </a:r>
            <a:r>
              <a:rPr lang="zh-CN" altLang="en-US" sz="3600" b="1">
                <a:latin typeface="黑体" panose="02010609060101010101" pitchFamily="49" charset="-122"/>
                <a:ea typeface="黑体" panose="02010609060101010101" pitchFamily="49" charset="-122"/>
              </a:rPr>
              <a:t>：宽容饶恕。</a:t>
            </a:r>
          </a:p>
          <a:p>
            <a:r>
              <a:rPr lang="zh-CN" altLang="en-US" sz="3600" b="1">
                <a:latin typeface="黑体" panose="02010609060101010101" pitchFamily="49" charset="-122"/>
                <a:ea typeface="黑体" panose="02010609060101010101" pitchFamily="49" charset="-122"/>
              </a:rPr>
              <a:t>  </a:t>
            </a:r>
            <a:r>
              <a:rPr lang="zh-CN" altLang="en-US" sz="3600" b="1">
                <a:solidFill>
                  <a:srgbClr val="0000CC"/>
                </a:solidFill>
                <a:latin typeface="黑体" panose="02010609060101010101" pitchFamily="49" charset="-122"/>
                <a:ea typeface="黑体" panose="02010609060101010101" pitchFamily="49" charset="-122"/>
              </a:rPr>
              <a:t>质问</a:t>
            </a:r>
            <a:r>
              <a:rPr lang="zh-CN" altLang="en-US" sz="3600" b="1">
                <a:latin typeface="黑体" panose="02010609060101010101" pitchFamily="49" charset="-122"/>
                <a:ea typeface="黑体" panose="02010609060101010101" pitchFamily="49" charset="-122"/>
              </a:rPr>
              <a:t>：责问。</a:t>
            </a:r>
          </a:p>
          <a:p>
            <a:r>
              <a:rPr lang="zh-CN" altLang="en-US" sz="3600" b="1">
                <a:latin typeface="黑体" panose="02010609060101010101" pitchFamily="49" charset="-122"/>
                <a:ea typeface="黑体" panose="02010609060101010101" pitchFamily="49" charset="-122"/>
              </a:rPr>
              <a:t>  </a:t>
            </a:r>
            <a:r>
              <a:rPr lang="zh-CN" altLang="en-US" sz="3600" b="1">
                <a:solidFill>
                  <a:srgbClr val="0000CC"/>
                </a:solidFill>
                <a:latin typeface="黑体" panose="02010609060101010101" pitchFamily="49" charset="-122"/>
                <a:ea typeface="黑体" panose="02010609060101010101" pitchFamily="49" charset="-122"/>
              </a:rPr>
              <a:t>文绉绉</a:t>
            </a:r>
            <a:r>
              <a:rPr lang="zh-CN" altLang="en-US" sz="3600" b="1">
                <a:latin typeface="黑体" panose="02010609060101010101" pitchFamily="49" charset="-122"/>
                <a:ea typeface="黑体" panose="02010609060101010101" pitchFamily="49" charset="-122"/>
              </a:rPr>
              <a:t>（</a:t>
            </a:r>
            <a:r>
              <a:rPr lang="en-US" altLang="zh-CN" sz="3600" b="1">
                <a:solidFill>
                  <a:srgbClr val="CC0000"/>
                </a:solidFill>
                <a:latin typeface="黑体" panose="02010609060101010101" pitchFamily="49" charset="-122"/>
                <a:ea typeface="黑体" panose="02010609060101010101" pitchFamily="49" charset="-122"/>
              </a:rPr>
              <a:t>zhōu</a:t>
            </a:r>
            <a:r>
              <a:rPr lang="zh-CN" altLang="en-US" sz="3600" b="1">
                <a:latin typeface="黑体" panose="02010609060101010101" pitchFamily="49" charset="-122"/>
                <a:ea typeface="黑体" panose="02010609060101010101" pitchFamily="49" charset="-122"/>
              </a:rPr>
              <a:t>）：形容人谈吐、举止文雅的样子。</a:t>
            </a:r>
          </a:p>
          <a:p>
            <a:r>
              <a:rPr lang="zh-CN" altLang="en-US" sz="3600" b="1">
                <a:solidFill>
                  <a:srgbClr val="0000FF"/>
                </a:solidFill>
                <a:latin typeface="黑体" panose="02010609060101010101" pitchFamily="49" charset="-122"/>
                <a:ea typeface="黑体" panose="02010609060101010101" pitchFamily="49" charset="-122"/>
              </a:rPr>
              <a:t>  轻薄</a:t>
            </a:r>
            <a:r>
              <a:rPr lang="zh-CN" altLang="en-US" sz="3600" b="1">
                <a:latin typeface="黑体" panose="02010609060101010101" pitchFamily="49" charset="-122"/>
                <a:ea typeface="黑体" panose="02010609060101010101" pitchFamily="49" charset="-122"/>
              </a:rPr>
              <a:t>：言语举动带有轻佻和玩弄意味。</a:t>
            </a:r>
          </a:p>
          <a:p>
            <a:r>
              <a:rPr lang="zh-CN" altLang="en-US" sz="3600" b="1">
                <a:latin typeface="黑体" panose="02010609060101010101" pitchFamily="49" charset="-122"/>
                <a:ea typeface="黑体" panose="02010609060101010101" pitchFamily="49" charset="-122"/>
              </a:rPr>
              <a:t>   </a:t>
            </a:r>
          </a:p>
        </p:txBody>
      </p:sp>
      <p:sp>
        <p:nvSpPr>
          <p:cNvPr id="65539" name="Text Box 9"/>
          <p:cNvSpPr txBox="1">
            <a:spLocks noChangeArrowheads="1"/>
          </p:cNvSpPr>
          <p:nvPr/>
        </p:nvSpPr>
        <p:spPr bwMode="auto">
          <a:xfrm>
            <a:off x="827088" y="0"/>
            <a:ext cx="74898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4000" b="1"/>
              <a:t>初读课文</a:t>
            </a:r>
            <a:r>
              <a:rPr lang="en-US" altLang="zh-CN" sz="4000" b="1"/>
              <a:t>,</a:t>
            </a:r>
            <a:r>
              <a:rPr lang="zh-CN" altLang="en-US" sz="4000" b="1"/>
              <a:t>掌握下列词语</a:t>
            </a:r>
            <a:r>
              <a:rPr lang="en-US" altLang="zh-CN" sz="4000" b="1"/>
              <a:t>:</a:t>
            </a:r>
          </a:p>
        </p:txBody>
      </p:sp>
    </p:spTree>
  </p:cSld>
  <p:clrMapOvr>
    <a:masterClrMapping/>
  </p:clrMapOvr>
  <p:transition>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lain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52513"/>
            <a:ext cx="4643438"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Picture 3" descr="lain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538" y="1052513"/>
            <a:ext cx="47164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WordArt 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3675" y="244475"/>
            <a:ext cx="6248400"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Rectangle 5"/>
          <p:cNvSpPr>
            <a:spLocks noChangeArrowheads="1"/>
          </p:cNvSpPr>
          <p:nvPr/>
        </p:nvSpPr>
        <p:spPr bwMode="auto">
          <a:xfrm>
            <a:off x="0" y="1773238"/>
            <a:ext cx="9144000" cy="338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3600" b="1">
                <a:latin typeface="黑体" panose="02010609060101010101" pitchFamily="49" charset="-122"/>
                <a:ea typeface="黑体" panose="02010609060101010101" pitchFamily="49" charset="-122"/>
              </a:rPr>
              <a:t>    </a:t>
            </a:r>
            <a:r>
              <a:rPr lang="zh-CN" altLang="en-US" sz="3600" b="1">
                <a:solidFill>
                  <a:srgbClr val="FF3300"/>
                </a:solidFill>
                <a:latin typeface="黑体" panose="02010609060101010101" pitchFamily="49" charset="-122"/>
                <a:ea typeface="黑体" panose="02010609060101010101" pitchFamily="49" charset="-122"/>
              </a:rPr>
              <a:t>用一句话概括文章的内容。</a:t>
            </a:r>
          </a:p>
          <a:p>
            <a:r>
              <a:rPr lang="zh-CN" altLang="en-US" sz="3600" b="1">
                <a:latin typeface="黑体" panose="02010609060101010101" pitchFamily="49" charset="-122"/>
                <a:ea typeface="黑体" panose="02010609060101010101" pitchFamily="49" charset="-122"/>
              </a:rPr>
              <a:t>    </a:t>
            </a:r>
          </a:p>
          <a:p>
            <a:endParaRPr lang="zh-CN" altLang="en-US" sz="3600" b="1">
              <a:latin typeface="黑体" panose="02010609060101010101" pitchFamily="49" charset="-122"/>
              <a:ea typeface="黑体" panose="02010609060101010101" pitchFamily="49" charset="-122"/>
            </a:endParaRPr>
          </a:p>
          <a:p>
            <a:endParaRPr lang="zh-CN" altLang="en-US" sz="3600" b="1">
              <a:latin typeface="黑体" panose="02010609060101010101" pitchFamily="49" charset="-122"/>
              <a:ea typeface="黑体" panose="02010609060101010101" pitchFamily="49" charset="-122"/>
            </a:endParaRPr>
          </a:p>
          <a:p>
            <a:r>
              <a:rPr lang="zh-CN" altLang="en-US" sz="3600" b="1">
                <a:latin typeface="黑体" panose="02010609060101010101" pitchFamily="49" charset="-122"/>
                <a:ea typeface="黑体" panose="02010609060101010101" pitchFamily="49" charset="-122"/>
              </a:rPr>
              <a:t>    </a:t>
            </a:r>
          </a:p>
          <a:p>
            <a:r>
              <a:rPr lang="zh-CN" altLang="en-US" sz="3600" b="1">
                <a:latin typeface="黑体" panose="02010609060101010101" pitchFamily="49" charset="-122"/>
                <a:ea typeface="黑体" panose="02010609060101010101" pitchFamily="49" charset="-122"/>
              </a:rPr>
              <a:t>    </a:t>
            </a:r>
          </a:p>
        </p:txBody>
      </p:sp>
      <p:sp>
        <p:nvSpPr>
          <p:cNvPr id="22534" name="Rectangle 6"/>
          <p:cNvSpPr>
            <a:spLocks noChangeArrowheads="1"/>
          </p:cNvSpPr>
          <p:nvPr/>
        </p:nvSpPr>
        <p:spPr bwMode="auto">
          <a:xfrm>
            <a:off x="539750" y="2924175"/>
            <a:ext cx="8029575"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3600">
                <a:ea typeface="黑体" panose="02010609060101010101" pitchFamily="49" charset="-122"/>
              </a:rPr>
              <a:t>       </a:t>
            </a:r>
            <a:r>
              <a:rPr lang="zh-CN" altLang="en-US" sz="3600" b="1">
                <a:solidFill>
                  <a:srgbClr val="0000CC"/>
                </a:solidFill>
                <a:ea typeface="黑体" panose="02010609060101010101" pitchFamily="49" charset="-122"/>
              </a:rPr>
              <a:t>此文是作者中年时对自己人生历程的回顾，回忆了自己童年至少年时代在母亲的严格要求和深情关爱下成长的几件事。</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2533"/>
                                        </p:tgtEl>
                                        <p:attrNameLst>
                                          <p:attrName>style.visibility</p:attrName>
                                        </p:attrNameLst>
                                      </p:cBhvr>
                                      <p:to>
                                        <p:strVal val="visible"/>
                                      </p:to>
                                    </p:set>
                                    <p:anim calcmode="lin" valueType="num">
                                      <p:cBhvr>
                                        <p:cTn id="7" dur="500" fill="hold"/>
                                        <p:tgtEl>
                                          <p:spTgt spid="225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2533"/>
                                        </p:tgtEl>
                                        <p:attrNameLst>
                                          <p:attrName>ppt_y</p:attrName>
                                        </p:attrNameLst>
                                      </p:cBhvr>
                                      <p:tavLst>
                                        <p:tav tm="0">
                                          <p:val>
                                            <p:strVal val="#ppt_y"/>
                                          </p:val>
                                        </p:tav>
                                        <p:tav tm="100000">
                                          <p:val>
                                            <p:strVal val="#ppt_y"/>
                                          </p:val>
                                        </p:tav>
                                      </p:tavLst>
                                    </p:anim>
                                    <p:anim calcmode="lin" valueType="num">
                                      <p:cBhvr>
                                        <p:cTn id="9" dur="500" fill="hold"/>
                                        <p:tgtEl>
                                          <p:spTgt spid="225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25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253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5" presetClass="entr" presetSubtype="0" fill="hold" grpId="0" nodeType="clickEffect">
                                  <p:stCondLst>
                                    <p:cond delay="0"/>
                                  </p:stCondLst>
                                  <p:childTnLst>
                                    <p:set>
                                      <p:cBhvr>
                                        <p:cTn id="15" dur="1" fill="hold">
                                          <p:stCondLst>
                                            <p:cond delay="0"/>
                                          </p:stCondLst>
                                        </p:cTn>
                                        <p:tgtEl>
                                          <p:spTgt spid="22534"/>
                                        </p:tgtEl>
                                        <p:attrNameLst>
                                          <p:attrName>style.visibility</p:attrName>
                                        </p:attrNameLst>
                                      </p:cBhvr>
                                      <p:to>
                                        <p:strVal val="visible"/>
                                      </p:to>
                                    </p:set>
                                    <p:anim calcmode="lin" valueType="num">
                                      <p:cBhvr>
                                        <p:cTn id="16" dur="1000" fill="hold"/>
                                        <p:tgtEl>
                                          <p:spTgt spid="22534"/>
                                        </p:tgtEl>
                                        <p:attrNameLst>
                                          <p:attrName>ppt_w</p:attrName>
                                        </p:attrNameLst>
                                      </p:cBhvr>
                                      <p:tavLst>
                                        <p:tav tm="0">
                                          <p:val>
                                            <p:fltVal val="0"/>
                                          </p:val>
                                        </p:tav>
                                        <p:tav tm="100000">
                                          <p:val>
                                            <p:strVal val="#ppt_w"/>
                                          </p:val>
                                        </p:tav>
                                      </p:tavLst>
                                    </p:anim>
                                    <p:anim calcmode="lin" valueType="num">
                                      <p:cBhvr>
                                        <p:cTn id="17" dur="1000" fill="hold"/>
                                        <p:tgtEl>
                                          <p:spTgt spid="22534"/>
                                        </p:tgtEl>
                                        <p:attrNameLst>
                                          <p:attrName>ppt_h</p:attrName>
                                        </p:attrNameLst>
                                      </p:cBhvr>
                                      <p:tavLst>
                                        <p:tav tm="0">
                                          <p:val>
                                            <p:fltVal val="0"/>
                                          </p:val>
                                        </p:tav>
                                        <p:tav tm="100000">
                                          <p:val>
                                            <p:strVal val="#ppt_h"/>
                                          </p:val>
                                        </p:tav>
                                      </p:tavLst>
                                    </p:anim>
                                    <p:anim calcmode="lin" valueType="num">
                                      <p:cBhvr>
                                        <p:cTn id="18" dur="1000" fill="hold"/>
                                        <p:tgtEl>
                                          <p:spTgt spid="22534"/>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2253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autoUpdateAnimBg="0"/>
      <p:bldP spid="22534"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WordArt 2"/>
          <p:cNvSpPr>
            <a:spLocks noChangeArrowheads="1" noChangeShapeType="1" noTextEdit="1"/>
          </p:cNvSpPr>
          <p:nvPr/>
        </p:nvSpPr>
        <p:spPr bwMode="auto">
          <a:xfrm>
            <a:off x="1042988" y="476250"/>
            <a:ext cx="3167062" cy="1150938"/>
          </a:xfrm>
          <a:prstGeom prst="rect">
            <a:avLst/>
          </a:prstGeom>
        </p:spPr>
        <p:txBody>
          <a:bodyPr wrap="none" fromWordArt="1">
            <a:prstTxWarp prst="textDoubleWave1">
              <a:avLst>
                <a:gd name="adj1" fmla="val 6500"/>
                <a:gd name="adj2" fmla="val 0"/>
              </a:avLst>
            </a:prstTxWarp>
          </a:bodyPr>
          <a:lstStyle/>
          <a:p>
            <a:pPr algn="ctr"/>
            <a:r>
              <a:rPr lang="zh-CN" altLang="en-US" sz="3600" b="1" kern="10" spc="-360">
                <a:ln w="12700">
                  <a:solidFill>
                    <a:srgbClr val="000099"/>
                  </a:solidFill>
                  <a:round/>
                  <a:headEnd/>
                  <a:tailEnd/>
                </a:ln>
                <a:solidFill>
                  <a:srgbClr val="33CCFF"/>
                </a:solidFill>
                <a:effectLst>
                  <a:outerShdw dist="125724" dir="18900000" algn="ctr" rotWithShape="0">
                    <a:srgbClr val="000099"/>
                  </a:outerShdw>
                </a:effectLst>
                <a:latin typeface="黑体" panose="02010609060101010101" pitchFamily="49" charset="-122"/>
                <a:ea typeface="黑体" panose="02010609060101010101" pitchFamily="49" charset="-122"/>
              </a:rPr>
              <a:t>文章思路</a:t>
            </a:r>
          </a:p>
        </p:txBody>
      </p:sp>
      <p:sp>
        <p:nvSpPr>
          <p:cNvPr id="23555" name="Text Box 3"/>
          <p:cNvSpPr txBox="1">
            <a:spLocks noChangeArrowheads="1"/>
          </p:cNvSpPr>
          <p:nvPr/>
        </p:nvSpPr>
        <p:spPr bwMode="auto">
          <a:xfrm>
            <a:off x="468313" y="2997200"/>
            <a:ext cx="793750"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4000" b="1">
                <a:solidFill>
                  <a:srgbClr val="FF0000"/>
                </a:solidFill>
                <a:ea typeface="黑体" panose="02010609060101010101" pitchFamily="49" charset="-122"/>
              </a:rPr>
              <a:t>我的母亲</a:t>
            </a:r>
          </a:p>
        </p:txBody>
      </p:sp>
      <p:sp>
        <p:nvSpPr>
          <p:cNvPr id="23557" name="Rectangle 5"/>
          <p:cNvSpPr>
            <a:spLocks noChangeArrowheads="1"/>
          </p:cNvSpPr>
          <p:nvPr/>
        </p:nvSpPr>
        <p:spPr bwMode="auto">
          <a:xfrm>
            <a:off x="2987675" y="1916113"/>
            <a:ext cx="459740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4000" b="1">
                <a:solidFill>
                  <a:srgbClr val="0033CC"/>
                </a:solidFill>
              </a:rPr>
              <a:t>追念自己童年往事</a:t>
            </a:r>
            <a:r>
              <a:rPr lang="en-US" altLang="zh-CN" sz="800">
                <a:solidFill>
                  <a:schemeClr val="bg1"/>
                </a:solidFill>
              </a:rPr>
              <a:t>zx````xk</a:t>
            </a:r>
          </a:p>
          <a:p>
            <a:endParaRPr kumimoji="1" lang="en-US" altLang="zh-CN" sz="800" b="1">
              <a:solidFill>
                <a:srgbClr val="0033CC"/>
              </a:solidFill>
            </a:endParaRPr>
          </a:p>
        </p:txBody>
      </p:sp>
      <p:sp>
        <p:nvSpPr>
          <p:cNvPr id="23558" name="Rectangle 6"/>
          <p:cNvSpPr>
            <a:spLocks noChangeArrowheads="1"/>
          </p:cNvSpPr>
          <p:nvPr/>
        </p:nvSpPr>
        <p:spPr bwMode="auto">
          <a:xfrm>
            <a:off x="2700338" y="5300663"/>
            <a:ext cx="52800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4000" b="1">
                <a:solidFill>
                  <a:srgbClr val="0033CC"/>
                </a:solidFill>
              </a:rPr>
              <a:t>母亲对自己深远的影响</a:t>
            </a:r>
          </a:p>
        </p:txBody>
      </p:sp>
      <p:sp>
        <p:nvSpPr>
          <p:cNvPr id="23559" name="Text Box 7"/>
          <p:cNvSpPr txBox="1">
            <a:spLocks noChangeArrowheads="1"/>
          </p:cNvSpPr>
          <p:nvPr/>
        </p:nvSpPr>
        <p:spPr bwMode="auto">
          <a:xfrm>
            <a:off x="3059113" y="3573463"/>
            <a:ext cx="25923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4000" b="1">
                <a:solidFill>
                  <a:srgbClr val="660033"/>
                </a:solidFill>
                <a:ea typeface="黑体" panose="02010609060101010101" pitchFamily="49" charset="-122"/>
              </a:rPr>
              <a:t>记叙母亲</a:t>
            </a:r>
          </a:p>
        </p:txBody>
      </p:sp>
      <p:sp>
        <p:nvSpPr>
          <p:cNvPr id="23560" name="Text Box 8"/>
          <p:cNvSpPr txBox="1">
            <a:spLocks noChangeArrowheads="1"/>
          </p:cNvSpPr>
          <p:nvPr/>
        </p:nvSpPr>
        <p:spPr bwMode="auto">
          <a:xfrm>
            <a:off x="1547813" y="1916113"/>
            <a:ext cx="17287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4000" b="1">
                <a:solidFill>
                  <a:srgbClr val="FF0000"/>
                </a:solidFill>
              </a:rPr>
              <a:t>(1-4)</a:t>
            </a:r>
          </a:p>
        </p:txBody>
      </p:sp>
      <p:sp>
        <p:nvSpPr>
          <p:cNvPr id="23561" name="Text Box 9"/>
          <p:cNvSpPr txBox="1">
            <a:spLocks noChangeArrowheads="1"/>
          </p:cNvSpPr>
          <p:nvPr/>
        </p:nvSpPr>
        <p:spPr bwMode="auto">
          <a:xfrm>
            <a:off x="1547813" y="3573463"/>
            <a:ext cx="17287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4000" b="1">
                <a:solidFill>
                  <a:srgbClr val="FF0000"/>
                </a:solidFill>
              </a:rPr>
              <a:t>(5-12)</a:t>
            </a:r>
          </a:p>
        </p:txBody>
      </p:sp>
      <p:sp>
        <p:nvSpPr>
          <p:cNvPr id="23562" name="Text Box 10"/>
          <p:cNvSpPr txBox="1">
            <a:spLocks noChangeArrowheads="1"/>
          </p:cNvSpPr>
          <p:nvPr/>
        </p:nvSpPr>
        <p:spPr bwMode="auto">
          <a:xfrm>
            <a:off x="1619250" y="5229225"/>
            <a:ext cx="151288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4000" b="1">
                <a:solidFill>
                  <a:srgbClr val="FF0000"/>
                </a:solidFill>
              </a:rPr>
              <a:t>(13)</a:t>
            </a:r>
          </a:p>
        </p:txBody>
      </p:sp>
      <p:sp>
        <p:nvSpPr>
          <p:cNvPr id="23563" name="Line 11"/>
          <p:cNvSpPr>
            <a:spLocks noChangeShapeType="1"/>
          </p:cNvSpPr>
          <p:nvPr/>
        </p:nvSpPr>
        <p:spPr bwMode="auto">
          <a:xfrm flipV="1">
            <a:off x="5219700" y="2924175"/>
            <a:ext cx="647700" cy="793750"/>
          </a:xfrm>
          <a:prstGeom prst="line">
            <a:avLst/>
          </a:prstGeom>
          <a:noFill/>
          <a:ln w="9525">
            <a:solidFill>
              <a:srgbClr val="66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564" name="Line 12"/>
          <p:cNvSpPr>
            <a:spLocks noChangeShapeType="1"/>
          </p:cNvSpPr>
          <p:nvPr/>
        </p:nvSpPr>
        <p:spPr bwMode="auto">
          <a:xfrm>
            <a:off x="5292725" y="3932238"/>
            <a:ext cx="431800" cy="1587"/>
          </a:xfrm>
          <a:prstGeom prst="line">
            <a:avLst/>
          </a:prstGeom>
          <a:noFill/>
          <a:ln w="9525">
            <a:solidFill>
              <a:srgbClr val="66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565" name="Line 13"/>
          <p:cNvSpPr>
            <a:spLocks noChangeShapeType="1"/>
          </p:cNvSpPr>
          <p:nvPr/>
        </p:nvSpPr>
        <p:spPr bwMode="auto">
          <a:xfrm>
            <a:off x="5219700" y="4076700"/>
            <a:ext cx="792163" cy="576263"/>
          </a:xfrm>
          <a:prstGeom prst="line">
            <a:avLst/>
          </a:prstGeom>
          <a:noFill/>
          <a:ln w="9525">
            <a:solidFill>
              <a:srgbClr val="66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566" name="Rectangle 14"/>
          <p:cNvSpPr>
            <a:spLocks noChangeArrowheads="1"/>
          </p:cNvSpPr>
          <p:nvPr/>
        </p:nvSpPr>
        <p:spPr bwMode="auto">
          <a:xfrm>
            <a:off x="5795963" y="2582863"/>
            <a:ext cx="17113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4000" b="1">
                <a:solidFill>
                  <a:srgbClr val="0000FF"/>
                </a:solidFill>
                <a:ea typeface="黑体" panose="02010609060101010101" pitchFamily="49" charset="-122"/>
              </a:rPr>
              <a:t>对</a:t>
            </a:r>
            <a:r>
              <a:rPr lang="zh-CN" altLang="en-US" sz="4000" b="1">
                <a:solidFill>
                  <a:srgbClr val="660033"/>
                </a:solidFill>
                <a:ea typeface="黑体" panose="02010609060101010101" pitchFamily="49" charset="-122"/>
              </a:rPr>
              <a:t>“我”</a:t>
            </a:r>
          </a:p>
        </p:txBody>
      </p:sp>
      <p:sp>
        <p:nvSpPr>
          <p:cNvPr id="23567" name="Rectangle 15"/>
          <p:cNvSpPr>
            <a:spLocks noChangeArrowheads="1"/>
          </p:cNvSpPr>
          <p:nvPr/>
        </p:nvSpPr>
        <p:spPr bwMode="auto">
          <a:xfrm>
            <a:off x="5795963" y="3448050"/>
            <a:ext cx="26654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4000" b="1">
                <a:solidFill>
                  <a:srgbClr val="0000FF"/>
                </a:solidFill>
                <a:ea typeface="黑体" panose="02010609060101010101" pitchFamily="49" charset="-122"/>
              </a:rPr>
              <a:t>对</a:t>
            </a:r>
            <a:r>
              <a:rPr lang="zh-CN" altLang="en-US" sz="4000" b="1">
                <a:solidFill>
                  <a:srgbClr val="660033"/>
                </a:solidFill>
                <a:ea typeface="黑体" panose="02010609060101010101" pitchFamily="49" charset="-122"/>
              </a:rPr>
              <a:t>家庭</a:t>
            </a:r>
          </a:p>
        </p:txBody>
      </p:sp>
      <p:sp>
        <p:nvSpPr>
          <p:cNvPr id="23568" name="Rectangle 16"/>
          <p:cNvSpPr>
            <a:spLocks noChangeArrowheads="1"/>
          </p:cNvSpPr>
          <p:nvPr/>
        </p:nvSpPr>
        <p:spPr bwMode="auto">
          <a:xfrm>
            <a:off x="5867400" y="4383088"/>
            <a:ext cx="17129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4000" b="1">
                <a:solidFill>
                  <a:srgbClr val="0000FF"/>
                </a:solidFill>
                <a:ea typeface="黑体" panose="02010609060101010101" pitchFamily="49" charset="-122"/>
              </a:rPr>
              <a:t>对</a:t>
            </a:r>
            <a:r>
              <a:rPr lang="zh-CN" altLang="en-US" sz="4000" b="1">
                <a:solidFill>
                  <a:srgbClr val="660033"/>
                </a:solidFill>
                <a:ea typeface="黑体" panose="02010609060101010101" pitchFamily="49" charset="-122"/>
              </a:rPr>
              <a:t>自己</a:t>
            </a:r>
          </a:p>
        </p:txBody>
      </p:sp>
      <p:sp>
        <p:nvSpPr>
          <p:cNvPr id="23569" name="Text Box 17"/>
          <p:cNvSpPr txBox="1">
            <a:spLocks noChangeArrowheads="1"/>
          </p:cNvSpPr>
          <p:nvPr/>
        </p:nvSpPr>
        <p:spPr bwMode="auto">
          <a:xfrm>
            <a:off x="7488238" y="2565400"/>
            <a:ext cx="16557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4000" b="1">
                <a:solidFill>
                  <a:srgbClr val="FF0000"/>
                </a:solidFill>
              </a:rPr>
              <a:t>(5-7)</a:t>
            </a:r>
          </a:p>
        </p:txBody>
      </p:sp>
      <p:sp>
        <p:nvSpPr>
          <p:cNvPr id="23570" name="Text Box 18"/>
          <p:cNvSpPr txBox="1">
            <a:spLocks noChangeArrowheads="1"/>
          </p:cNvSpPr>
          <p:nvPr/>
        </p:nvSpPr>
        <p:spPr bwMode="auto">
          <a:xfrm>
            <a:off x="7380288" y="3448050"/>
            <a:ext cx="20161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4000" b="1">
                <a:solidFill>
                  <a:srgbClr val="FF0000"/>
                </a:solidFill>
              </a:rPr>
              <a:t>(8-11)</a:t>
            </a:r>
          </a:p>
        </p:txBody>
      </p:sp>
      <p:sp>
        <p:nvSpPr>
          <p:cNvPr id="23571" name="Text Box 19"/>
          <p:cNvSpPr txBox="1">
            <a:spLocks noChangeArrowheads="1"/>
          </p:cNvSpPr>
          <p:nvPr/>
        </p:nvSpPr>
        <p:spPr bwMode="auto">
          <a:xfrm>
            <a:off x="7559675" y="4365625"/>
            <a:ext cx="15843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4000" b="1">
                <a:solidFill>
                  <a:srgbClr val="FF0000"/>
                </a:solidFill>
              </a:rPr>
              <a:t>(12)</a:t>
            </a:r>
          </a:p>
        </p:txBody>
      </p:sp>
      <p:sp>
        <p:nvSpPr>
          <p:cNvPr id="23572" name="AutoShape 20"/>
          <p:cNvSpPr>
            <a:spLocks/>
          </p:cNvSpPr>
          <p:nvPr/>
        </p:nvSpPr>
        <p:spPr bwMode="auto">
          <a:xfrm>
            <a:off x="1258888" y="2205038"/>
            <a:ext cx="215900" cy="3457575"/>
          </a:xfrm>
          <a:prstGeom prst="leftBrace">
            <a:avLst>
              <a:gd name="adj1" fmla="val 133456"/>
              <a:gd name="adj2" fmla="val 50912"/>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3555"/>
                                        </p:tgtEl>
                                        <p:attrNameLst>
                                          <p:attrName>style.visibility</p:attrName>
                                        </p:attrNameLst>
                                      </p:cBhvr>
                                      <p:to>
                                        <p:strVal val="visible"/>
                                      </p:to>
                                    </p:set>
                                    <p:animEffect transition="in" filter="diamond(in)">
                                      <p:cBhvr>
                                        <p:cTn id="7" dur="2000"/>
                                        <p:tgtEl>
                                          <p:spTgt spid="2355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72"/>
                                        </p:tgtEl>
                                        <p:attrNameLst>
                                          <p:attrName>style.visibility</p:attrName>
                                        </p:attrNameLst>
                                      </p:cBhvr>
                                      <p:to>
                                        <p:strVal val="visible"/>
                                      </p:to>
                                    </p:set>
                                    <p:animEffect transition="in" filter="blinds(horizontal)">
                                      <p:cBhvr>
                                        <p:cTn id="12" dur="500"/>
                                        <p:tgtEl>
                                          <p:spTgt spid="2357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3557"/>
                                        </p:tgtEl>
                                        <p:attrNameLst>
                                          <p:attrName>style.visibility</p:attrName>
                                        </p:attrNameLst>
                                      </p:cBhvr>
                                      <p:to>
                                        <p:strVal val="visible"/>
                                      </p:to>
                                    </p:set>
                                    <p:animEffect transition="in" filter="diamond(in)">
                                      <p:cBhvr>
                                        <p:cTn id="17" dur="2000"/>
                                        <p:tgtEl>
                                          <p:spTgt spid="2355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23559"/>
                                        </p:tgtEl>
                                        <p:attrNameLst>
                                          <p:attrName>style.visibility</p:attrName>
                                        </p:attrNameLst>
                                      </p:cBhvr>
                                      <p:to>
                                        <p:strVal val="visible"/>
                                      </p:to>
                                    </p:set>
                                    <p:animEffect transition="in" filter="diamond(in)">
                                      <p:cBhvr>
                                        <p:cTn id="22" dur="2000"/>
                                        <p:tgtEl>
                                          <p:spTgt spid="2355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23558"/>
                                        </p:tgtEl>
                                        <p:attrNameLst>
                                          <p:attrName>style.visibility</p:attrName>
                                        </p:attrNameLst>
                                      </p:cBhvr>
                                      <p:to>
                                        <p:strVal val="visible"/>
                                      </p:to>
                                    </p:set>
                                    <p:animEffect transition="in" filter="diamond(in)">
                                      <p:cBhvr>
                                        <p:cTn id="27" dur="2000"/>
                                        <p:tgtEl>
                                          <p:spTgt spid="23558"/>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23560"/>
                                        </p:tgtEl>
                                        <p:attrNameLst>
                                          <p:attrName>style.visibility</p:attrName>
                                        </p:attrNameLst>
                                      </p:cBhvr>
                                      <p:to>
                                        <p:strVal val="visible"/>
                                      </p:to>
                                    </p:set>
                                    <p:animEffect transition="in" filter="diamond(in)">
                                      <p:cBhvr>
                                        <p:cTn id="32" dur="2000"/>
                                        <p:tgtEl>
                                          <p:spTgt spid="23560"/>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23561"/>
                                        </p:tgtEl>
                                        <p:attrNameLst>
                                          <p:attrName>style.visibility</p:attrName>
                                        </p:attrNameLst>
                                      </p:cBhvr>
                                      <p:to>
                                        <p:strVal val="visible"/>
                                      </p:to>
                                    </p:set>
                                    <p:animEffect transition="in" filter="diamond(in)">
                                      <p:cBhvr>
                                        <p:cTn id="37" dur="2000"/>
                                        <p:tgtEl>
                                          <p:spTgt spid="23561"/>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23562"/>
                                        </p:tgtEl>
                                        <p:attrNameLst>
                                          <p:attrName>style.visibility</p:attrName>
                                        </p:attrNameLst>
                                      </p:cBhvr>
                                      <p:to>
                                        <p:strVal val="visible"/>
                                      </p:to>
                                    </p:set>
                                    <p:animEffect transition="in" filter="diamond(in)">
                                      <p:cBhvr>
                                        <p:cTn id="42" dur="2000"/>
                                        <p:tgtEl>
                                          <p:spTgt spid="23562"/>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8" presetClass="entr" presetSubtype="16" fill="hold" grpId="0" nodeType="clickEffect">
                                  <p:stCondLst>
                                    <p:cond delay="0"/>
                                  </p:stCondLst>
                                  <p:childTnLst>
                                    <p:set>
                                      <p:cBhvr>
                                        <p:cTn id="46" dur="1" fill="hold">
                                          <p:stCondLst>
                                            <p:cond delay="0"/>
                                          </p:stCondLst>
                                        </p:cTn>
                                        <p:tgtEl>
                                          <p:spTgt spid="23563"/>
                                        </p:tgtEl>
                                        <p:attrNameLst>
                                          <p:attrName>style.visibility</p:attrName>
                                        </p:attrNameLst>
                                      </p:cBhvr>
                                      <p:to>
                                        <p:strVal val="visible"/>
                                      </p:to>
                                    </p:set>
                                    <p:animEffect transition="in" filter="diamond(in)">
                                      <p:cBhvr>
                                        <p:cTn id="47" dur="2000"/>
                                        <p:tgtEl>
                                          <p:spTgt spid="23563"/>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8" presetClass="entr" presetSubtype="16" fill="hold" grpId="0" nodeType="clickEffect">
                                  <p:stCondLst>
                                    <p:cond delay="0"/>
                                  </p:stCondLst>
                                  <p:childTnLst>
                                    <p:set>
                                      <p:cBhvr>
                                        <p:cTn id="51" dur="1" fill="hold">
                                          <p:stCondLst>
                                            <p:cond delay="0"/>
                                          </p:stCondLst>
                                        </p:cTn>
                                        <p:tgtEl>
                                          <p:spTgt spid="23564"/>
                                        </p:tgtEl>
                                        <p:attrNameLst>
                                          <p:attrName>style.visibility</p:attrName>
                                        </p:attrNameLst>
                                      </p:cBhvr>
                                      <p:to>
                                        <p:strVal val="visible"/>
                                      </p:to>
                                    </p:set>
                                    <p:animEffect transition="in" filter="diamond(in)">
                                      <p:cBhvr>
                                        <p:cTn id="52" dur="2000"/>
                                        <p:tgtEl>
                                          <p:spTgt spid="23564"/>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8" presetClass="entr" presetSubtype="16" fill="hold" grpId="0" nodeType="clickEffect">
                                  <p:stCondLst>
                                    <p:cond delay="0"/>
                                  </p:stCondLst>
                                  <p:childTnLst>
                                    <p:set>
                                      <p:cBhvr>
                                        <p:cTn id="56" dur="1" fill="hold">
                                          <p:stCondLst>
                                            <p:cond delay="0"/>
                                          </p:stCondLst>
                                        </p:cTn>
                                        <p:tgtEl>
                                          <p:spTgt spid="23565"/>
                                        </p:tgtEl>
                                        <p:attrNameLst>
                                          <p:attrName>style.visibility</p:attrName>
                                        </p:attrNameLst>
                                      </p:cBhvr>
                                      <p:to>
                                        <p:strVal val="visible"/>
                                      </p:to>
                                    </p:set>
                                    <p:animEffect transition="in" filter="diamond(in)">
                                      <p:cBhvr>
                                        <p:cTn id="57" dur="2000"/>
                                        <p:tgtEl>
                                          <p:spTgt spid="23565"/>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8" presetClass="entr" presetSubtype="16" fill="hold" grpId="0" nodeType="clickEffect">
                                  <p:stCondLst>
                                    <p:cond delay="0"/>
                                  </p:stCondLst>
                                  <p:childTnLst>
                                    <p:set>
                                      <p:cBhvr>
                                        <p:cTn id="61" dur="1" fill="hold">
                                          <p:stCondLst>
                                            <p:cond delay="0"/>
                                          </p:stCondLst>
                                        </p:cTn>
                                        <p:tgtEl>
                                          <p:spTgt spid="23566"/>
                                        </p:tgtEl>
                                        <p:attrNameLst>
                                          <p:attrName>style.visibility</p:attrName>
                                        </p:attrNameLst>
                                      </p:cBhvr>
                                      <p:to>
                                        <p:strVal val="visible"/>
                                      </p:to>
                                    </p:set>
                                    <p:animEffect transition="in" filter="diamond(in)">
                                      <p:cBhvr>
                                        <p:cTn id="62" dur="2000"/>
                                        <p:tgtEl>
                                          <p:spTgt spid="23566"/>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8" presetClass="entr" presetSubtype="16" fill="hold" grpId="0" nodeType="clickEffect">
                                  <p:stCondLst>
                                    <p:cond delay="0"/>
                                  </p:stCondLst>
                                  <p:childTnLst>
                                    <p:set>
                                      <p:cBhvr>
                                        <p:cTn id="66" dur="1" fill="hold">
                                          <p:stCondLst>
                                            <p:cond delay="0"/>
                                          </p:stCondLst>
                                        </p:cTn>
                                        <p:tgtEl>
                                          <p:spTgt spid="23567"/>
                                        </p:tgtEl>
                                        <p:attrNameLst>
                                          <p:attrName>style.visibility</p:attrName>
                                        </p:attrNameLst>
                                      </p:cBhvr>
                                      <p:to>
                                        <p:strVal val="visible"/>
                                      </p:to>
                                    </p:set>
                                    <p:animEffect transition="in" filter="diamond(in)">
                                      <p:cBhvr>
                                        <p:cTn id="67" dur="2000"/>
                                        <p:tgtEl>
                                          <p:spTgt spid="23567"/>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8" presetClass="entr" presetSubtype="16" fill="hold" grpId="0" nodeType="clickEffect">
                                  <p:stCondLst>
                                    <p:cond delay="0"/>
                                  </p:stCondLst>
                                  <p:childTnLst>
                                    <p:set>
                                      <p:cBhvr>
                                        <p:cTn id="71" dur="1" fill="hold">
                                          <p:stCondLst>
                                            <p:cond delay="0"/>
                                          </p:stCondLst>
                                        </p:cTn>
                                        <p:tgtEl>
                                          <p:spTgt spid="23568"/>
                                        </p:tgtEl>
                                        <p:attrNameLst>
                                          <p:attrName>style.visibility</p:attrName>
                                        </p:attrNameLst>
                                      </p:cBhvr>
                                      <p:to>
                                        <p:strVal val="visible"/>
                                      </p:to>
                                    </p:set>
                                    <p:animEffect transition="in" filter="diamond(in)">
                                      <p:cBhvr>
                                        <p:cTn id="72" dur="2000"/>
                                        <p:tgtEl>
                                          <p:spTgt spid="23568"/>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8" presetClass="entr" presetSubtype="16" fill="hold" grpId="0" nodeType="clickEffect">
                                  <p:stCondLst>
                                    <p:cond delay="0"/>
                                  </p:stCondLst>
                                  <p:childTnLst>
                                    <p:set>
                                      <p:cBhvr>
                                        <p:cTn id="76" dur="1" fill="hold">
                                          <p:stCondLst>
                                            <p:cond delay="0"/>
                                          </p:stCondLst>
                                        </p:cTn>
                                        <p:tgtEl>
                                          <p:spTgt spid="23569"/>
                                        </p:tgtEl>
                                        <p:attrNameLst>
                                          <p:attrName>style.visibility</p:attrName>
                                        </p:attrNameLst>
                                      </p:cBhvr>
                                      <p:to>
                                        <p:strVal val="visible"/>
                                      </p:to>
                                    </p:set>
                                    <p:animEffect transition="in" filter="diamond(in)">
                                      <p:cBhvr>
                                        <p:cTn id="77" dur="2000"/>
                                        <p:tgtEl>
                                          <p:spTgt spid="23569"/>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8" presetClass="entr" presetSubtype="16" fill="hold" grpId="0" nodeType="clickEffect">
                                  <p:stCondLst>
                                    <p:cond delay="0"/>
                                  </p:stCondLst>
                                  <p:childTnLst>
                                    <p:set>
                                      <p:cBhvr>
                                        <p:cTn id="81" dur="1" fill="hold">
                                          <p:stCondLst>
                                            <p:cond delay="0"/>
                                          </p:stCondLst>
                                        </p:cTn>
                                        <p:tgtEl>
                                          <p:spTgt spid="23570"/>
                                        </p:tgtEl>
                                        <p:attrNameLst>
                                          <p:attrName>style.visibility</p:attrName>
                                        </p:attrNameLst>
                                      </p:cBhvr>
                                      <p:to>
                                        <p:strVal val="visible"/>
                                      </p:to>
                                    </p:set>
                                    <p:animEffect transition="in" filter="diamond(in)">
                                      <p:cBhvr>
                                        <p:cTn id="82" dur="2000"/>
                                        <p:tgtEl>
                                          <p:spTgt spid="23570"/>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8" presetClass="entr" presetSubtype="16" fill="hold" grpId="0" nodeType="clickEffect">
                                  <p:stCondLst>
                                    <p:cond delay="0"/>
                                  </p:stCondLst>
                                  <p:childTnLst>
                                    <p:set>
                                      <p:cBhvr>
                                        <p:cTn id="86" dur="1" fill="hold">
                                          <p:stCondLst>
                                            <p:cond delay="0"/>
                                          </p:stCondLst>
                                        </p:cTn>
                                        <p:tgtEl>
                                          <p:spTgt spid="23571"/>
                                        </p:tgtEl>
                                        <p:attrNameLst>
                                          <p:attrName>style.visibility</p:attrName>
                                        </p:attrNameLst>
                                      </p:cBhvr>
                                      <p:to>
                                        <p:strVal val="visible"/>
                                      </p:to>
                                    </p:set>
                                    <p:animEffect transition="in" filter="diamond(in)">
                                      <p:cBhvr>
                                        <p:cTn id="87" dur="2000"/>
                                        <p:tgtEl>
                                          <p:spTgt spid="235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autoUpdateAnimBg="0"/>
      <p:bldP spid="23557" grpId="0" autoUpdateAnimBg="0"/>
      <p:bldP spid="23558" grpId="0" autoUpdateAnimBg="0"/>
      <p:bldP spid="23559" grpId="0" autoUpdateAnimBg="0"/>
      <p:bldP spid="23560" grpId="0" autoUpdateAnimBg="0"/>
      <p:bldP spid="23561" grpId="0" autoUpdateAnimBg="0"/>
      <p:bldP spid="23562" grpId="0" autoUpdateAnimBg="0"/>
      <p:bldP spid="23563" grpId="0" animBg="1"/>
      <p:bldP spid="23564" grpId="0" animBg="1"/>
      <p:bldP spid="23565" grpId="0" animBg="1"/>
      <p:bldP spid="23566" grpId="0" autoUpdateAnimBg="0"/>
      <p:bldP spid="23567" grpId="0" autoUpdateAnimBg="0"/>
      <p:bldP spid="23568" grpId="0" autoUpdateAnimBg="0"/>
      <p:bldP spid="23569" grpId="0" autoUpdateAnimBg="0"/>
      <p:bldP spid="23570" grpId="0" autoUpdateAnimBg="0"/>
      <p:bldP spid="23571" grpId="0" autoUpdateAnimBg="0"/>
      <p:bldP spid="23572"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9" name="Text Box 6"/>
          <p:cNvSpPr txBox="1">
            <a:spLocks noChangeArrowheads="1"/>
          </p:cNvSpPr>
          <p:nvPr/>
        </p:nvSpPr>
        <p:spPr bwMode="auto">
          <a:xfrm>
            <a:off x="611188" y="3068638"/>
            <a:ext cx="8532812" cy="170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4400" b="1">
                <a:solidFill>
                  <a:srgbClr val="0000FF"/>
                </a:solidFill>
              </a:rPr>
              <a:t>     </a:t>
            </a:r>
            <a:r>
              <a:rPr lang="zh-CN" altLang="en-US" sz="4400" b="1">
                <a:solidFill>
                  <a:srgbClr val="F9070D"/>
                </a:solidFill>
              </a:rPr>
              <a:t>文中写了母亲哪些方面的事</a:t>
            </a:r>
            <a:r>
              <a:rPr lang="zh-CN" altLang="en-US" sz="4400" b="1">
                <a:solidFill>
                  <a:srgbClr val="FF0000"/>
                </a:solidFill>
              </a:rPr>
              <a:t>（概括至具体）</a:t>
            </a:r>
            <a:r>
              <a:rPr lang="zh-CN" altLang="en-US" sz="4400" b="1">
                <a:solidFill>
                  <a:srgbClr val="F9070D"/>
                </a:solidFill>
              </a:rPr>
              <a:t>？</a:t>
            </a:r>
            <a:r>
              <a:rPr lang="zh-CN" altLang="en-US" b="1">
                <a:solidFill>
                  <a:srgbClr val="0000FF"/>
                </a:solidFill>
              </a:rPr>
              <a:t/>
            </a:r>
            <a:br>
              <a:rPr lang="zh-CN" altLang="en-US" b="1">
                <a:solidFill>
                  <a:srgbClr val="0000FF"/>
                </a:solidFill>
              </a:rPr>
            </a:br>
            <a:endParaRPr lang="zh-CN" altLang="en-US" b="1">
              <a:solidFill>
                <a:srgbClr val="0000FF"/>
              </a:solidFill>
            </a:endParaRPr>
          </a:p>
        </p:txBody>
      </p:sp>
      <p:sp>
        <p:nvSpPr>
          <p:cNvPr id="24580" name="WordArt 8"/>
          <p:cNvSpPr>
            <a:spLocks noChangeArrowheads="1" noChangeShapeType="1" noTextEdit="1"/>
          </p:cNvSpPr>
          <p:nvPr/>
        </p:nvSpPr>
        <p:spPr bwMode="auto">
          <a:xfrm>
            <a:off x="827088" y="333375"/>
            <a:ext cx="4535487" cy="1512888"/>
          </a:xfrm>
          <a:prstGeom prst="rect">
            <a:avLst/>
          </a:prstGeom>
        </p:spPr>
        <p:txBody>
          <a:bodyPr wrap="none" fromWordArt="1">
            <a:prstTxWarp prst="textCascadeUp">
              <a:avLst>
                <a:gd name="adj" fmla="val 70829"/>
              </a:avLst>
            </a:prstTxWarp>
            <a:scene3d>
              <a:camera prst="legacyPerspectiveFront">
                <a:rot lat="20519992" lon="1080000" rev="0"/>
              </a:camera>
              <a:lightRig rig="legacyFlat1" dir="r"/>
            </a:scene3d>
            <a:sp3d extrusionH="430200" prstMaterial="legacyMatte">
              <a:extrusionClr>
                <a:srgbClr val="FF6600"/>
              </a:extrusionClr>
              <a:contourClr>
                <a:srgbClr val="FFE701"/>
              </a:contourClr>
            </a:sp3d>
          </a:bodyPr>
          <a:lstStyle/>
          <a:p>
            <a:pPr algn="ctr"/>
            <a:r>
              <a:rPr lang="zh-CN" altLang="en-US" sz="3600" spc="-180" normalizeH="1">
                <a:ln w="9525">
                  <a:round/>
                  <a:headEnd/>
                  <a:tailEnd/>
                </a:ln>
                <a:gradFill rotWithShape="1">
                  <a:gsLst>
                    <a:gs pos="0">
                      <a:srgbClr val="FFE701"/>
                    </a:gs>
                    <a:gs pos="100000">
                      <a:srgbClr val="FE3E02"/>
                    </a:gs>
                  </a:gsLst>
                  <a:lin ang="5400000" scaled="1"/>
                </a:gradFill>
                <a:latin typeface="宋体" panose="02010600030101010101" pitchFamily="2" charset="-122"/>
              </a:rPr>
              <a:t>探究讨论：       </a:t>
            </a: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579"/>
                                        </p:tgtEl>
                                        <p:attrNameLst>
                                          <p:attrName>style.visibility</p:attrName>
                                        </p:attrNameLst>
                                      </p:cBhvr>
                                      <p:to>
                                        <p:strVal val="visible"/>
                                      </p:to>
                                    </p:set>
                                    <p:anim calcmode="lin" valueType="num">
                                      <p:cBhvr additive="base">
                                        <p:cTn id="7" dur="500" fill="hold"/>
                                        <p:tgtEl>
                                          <p:spTgt spid="24579"/>
                                        </p:tgtEl>
                                        <p:attrNameLst>
                                          <p:attrName>ppt_x</p:attrName>
                                        </p:attrNameLst>
                                      </p:cBhvr>
                                      <p:tavLst>
                                        <p:tav tm="0">
                                          <p:val>
                                            <p:strVal val="#ppt_x"/>
                                          </p:val>
                                        </p:tav>
                                        <p:tav tm="100000">
                                          <p:val>
                                            <p:strVal val="#ppt_x"/>
                                          </p:val>
                                        </p:tav>
                                      </p:tavLst>
                                    </p:anim>
                                    <p:anim calcmode="lin" valueType="num">
                                      <p:cBhvr additive="base">
                                        <p:cTn id="8" dur="500" fill="hold"/>
                                        <p:tgtEl>
                                          <p:spTgt spid="245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autoUpdateAnimBg="0"/>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170</TotalTime>
  <Words>2400</Words>
  <Application>Microsoft Office PowerPoint</Application>
  <PresentationFormat>全屏显示(4:3)</PresentationFormat>
  <Paragraphs>208</Paragraphs>
  <Slides>31</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31</vt:i4>
      </vt:variant>
    </vt:vector>
  </HeadingPairs>
  <TitlesOfParts>
    <vt:vector size="33" baseType="lpstr">
      <vt:lpstr>默认设计模板</vt:lpstr>
      <vt:lpstr>MSPhotoEd.3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请用“母亲是一个___的人。因为文中写道___”的形式组织语言，精当评价母亲的形象。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生活采真 </vt:lpstr>
      <vt:lpstr>PowerPoint 演示文稿</vt:lpstr>
      <vt:lpstr>PowerPoint 演示文稿</vt:lpstr>
      <vt:lpstr>   年轻的心总是装载着太多的事情，事业、爱情、理想，而父母永远只是静静的藏在一个角落里。一个声音总是在说：现在还早，等我实现了这个再去对父母尽孝也不迟。只是“树欲静而风不止，子欲养而亲不待，往而不可得见者，亲也。” 我们有太多的抱负要去施展，而不知不觉间曾经是我们避风港的父母却已经老了，缓慢却不可逆转。</vt:lpstr>
      <vt:lpstr>结束的话：</vt:lpstr>
      <vt:lpstr>布置作业</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Administrator</cp:lastModifiedBy>
  <cp:revision>16</cp:revision>
  <dcterms:created xsi:type="dcterms:W3CDTF">2012-02-16T13:43:03Z</dcterms:created>
  <dcterms:modified xsi:type="dcterms:W3CDTF">2015-08-26T08:15:12Z</dcterms:modified>
</cp:coreProperties>
</file>